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673" r:id="rId2"/>
    <p:sldId id="290" r:id="rId3"/>
    <p:sldId id="728" r:id="rId4"/>
    <p:sldId id="676" r:id="rId5"/>
    <p:sldId id="729" r:id="rId6"/>
    <p:sldId id="394" r:id="rId7"/>
    <p:sldId id="257" r:id="rId8"/>
    <p:sldId id="678" r:id="rId9"/>
    <p:sldId id="695" r:id="rId10"/>
    <p:sldId id="679" r:id="rId11"/>
    <p:sldId id="715" r:id="rId12"/>
    <p:sldId id="716" r:id="rId13"/>
    <p:sldId id="681" r:id="rId14"/>
    <p:sldId id="724" r:id="rId15"/>
    <p:sldId id="725" r:id="rId16"/>
    <p:sldId id="726" r:id="rId17"/>
    <p:sldId id="717" r:id="rId18"/>
    <p:sldId id="684" r:id="rId19"/>
    <p:sldId id="685" r:id="rId20"/>
    <p:sldId id="718" r:id="rId21"/>
    <p:sldId id="719" r:id="rId22"/>
    <p:sldId id="720" r:id="rId23"/>
    <p:sldId id="721" r:id="rId24"/>
    <p:sldId id="688" r:id="rId25"/>
    <p:sldId id="6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8A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30"/>
    <p:restoredTop sz="67881"/>
  </p:normalViewPr>
  <p:slideViewPr>
    <p:cSldViewPr snapToGrid="0" snapToObjects="1">
      <p:cViewPr varScale="1">
        <p:scale>
          <a:sx n="62" d="100"/>
          <a:sy n="62" d="100"/>
        </p:scale>
        <p:origin x="800" y="184"/>
      </p:cViewPr>
      <p:guideLst>
        <p:guide orient="horz" pos="2160"/>
        <p:guide pos="3840"/>
      </p:guideLst>
    </p:cSldViewPr>
  </p:slideViewPr>
  <p:notesTextViewPr>
    <p:cViewPr>
      <p:scale>
        <a:sx n="110" d="100"/>
        <a:sy n="11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FY 2018 Enacted</c:v>
                </c:pt>
              </c:strCache>
            </c:strRef>
          </c:tx>
          <c:dPt>
            <c:idx val="0"/>
            <c:bubble3D val="0"/>
            <c:spPr>
              <a:solidFill>
                <a:srgbClr val="1133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6AA-4047-BFA2-946C1D41F985}"/>
              </c:ext>
            </c:extLst>
          </c:dPt>
          <c:dPt>
            <c:idx val="1"/>
            <c:bubble3D val="0"/>
            <c:spPr>
              <a:pattFill prst="pct75">
                <a:fgClr>
                  <a:srgbClr val="B2471E"/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6AA-4047-BFA2-946C1D41F985}"/>
              </c:ext>
            </c:extLst>
          </c:dPt>
          <c:dPt>
            <c:idx val="2"/>
            <c:bubble3D val="0"/>
            <c:spPr>
              <a:solidFill>
                <a:srgbClr val="B2471E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6AA-4047-BFA2-946C1D41F985}"/>
              </c:ext>
            </c:extLst>
          </c:dPt>
          <c:dPt>
            <c:idx val="3"/>
            <c:bubble3D val="0"/>
            <c:spPr>
              <a:solidFill>
                <a:srgbClr val="5D8B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6AA-4047-BFA2-946C1D41F985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STRS 60%</c:v>
                </c:pt>
                <c:pt idx="1">
                  <c:v>ITS (Hollings MEP) 12%</c:v>
                </c:pt>
                <c:pt idx="2">
                  <c:v>ITS (Manufacturing USA) 1%</c:v>
                </c:pt>
                <c:pt idx="3">
                  <c:v>CRS 27%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724.5</c:v>
                </c:pt>
                <c:pt idx="1">
                  <c:v>140</c:v>
                </c:pt>
                <c:pt idx="2">
                  <c:v>15</c:v>
                </c:pt>
                <c:pt idx="3">
                  <c:v>319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6AA-4047-BFA2-946C1D41F98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5D550-4804-0648-9841-5DE6A0CD0169}" type="datetimeFigureOut">
              <a:rPr lang="en-US" smtClean="0"/>
              <a:t>2/24/21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804BF-A41C-8448-874E-9C0B6FDDA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79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Entanglement – spooky action at a distance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804BF-A41C-8448-874E-9C0B6FDDAB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85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804BF-A41C-8448-874E-9C0B6FDDAB7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7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804BF-A41C-8448-874E-9C0B6FDDAB7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45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804BF-A41C-8448-874E-9C0B6FDDAB7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652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374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narrowing it down.  Some attacked.  </a:t>
            </a:r>
          </a:p>
          <a:p>
            <a:r>
              <a:rPr lang="en-US" dirty="0"/>
              <a:t>Merger, lattice KEMS.  </a:t>
            </a:r>
          </a:p>
          <a:p>
            <a:r>
              <a:rPr lang="en-US" dirty="0"/>
              <a:t>Two buckets</a:t>
            </a:r>
          </a:p>
          <a:p>
            <a:r>
              <a:rPr lang="en-US" dirty="0"/>
              <a:t>Had to eliminate some good schemes (New hope, 3 bears)</a:t>
            </a:r>
          </a:p>
          <a:p>
            <a:r>
              <a:rPr lang="en-US" dirty="0"/>
              <a:t>Explained in our report about all 26 (unlike 1</a:t>
            </a:r>
            <a:r>
              <a:rPr lang="en-US" baseline="30000" dirty="0"/>
              <a:t>st</a:t>
            </a:r>
            <a:r>
              <a:rPr lang="en-US" dirty="0"/>
              <a:t> report).  </a:t>
            </a:r>
          </a:p>
          <a:p>
            <a:r>
              <a:rPr lang="en-US" dirty="0"/>
              <a:t>Explain 1 of </a:t>
            </a:r>
            <a:r>
              <a:rPr lang="en-US" dirty="0" err="1"/>
              <a:t>Kyber</a:t>
            </a:r>
            <a:r>
              <a:rPr lang="en-US" dirty="0"/>
              <a:t>/NTRU/Saber and Dilithium/Falcon.    They’re balanced</a:t>
            </a:r>
          </a:p>
          <a:p>
            <a:r>
              <a:rPr lang="en-US" dirty="0"/>
              <a:t>Explain CM and Rainbow.  </a:t>
            </a:r>
          </a:p>
          <a:p>
            <a:r>
              <a:rPr lang="en-US" dirty="0"/>
              <a:t>Talk about each.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804BF-A41C-8448-874E-9C0B6FDDAB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88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Needed to focus analysis, thus not take too many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804BF-A41C-8448-874E-9C0B6FDDAB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14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Strong desire to standardize a code-based one, but needed a 4</a:t>
            </a:r>
            <a:r>
              <a:rPr lang="en-US" baseline="30000" dirty="0"/>
              <a:t>th</a:t>
            </a:r>
            <a:r>
              <a:rPr lang="en-US" dirty="0"/>
              <a:t> round for BIKE or HQC.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804BF-A41C-8448-874E-9C0B6FDDAB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74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804BF-A41C-8448-874E-9C0B6FDDAB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01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(*)  There is a chance we could standardize an alternate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804BF-A41C-8448-874E-9C0B6FDDAB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616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804BF-A41C-8448-874E-9C0B6FDDAB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24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Amazon, Cisco, Google, Cloudflare, and others have done experiments with PQC algorithms in real-world protocols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1"/>
                </a:solidFill>
              </a:rPr>
              <a:t>“In addition to the currently approved techniques for the generation of the shared secret </a:t>
            </a:r>
            <a:r>
              <a:rPr lang="en-US" i="1" dirty="0">
                <a:solidFill>
                  <a:schemeClr val="accent1"/>
                </a:solidFill>
              </a:rPr>
              <a:t>Z</a:t>
            </a:r>
            <a:r>
              <a:rPr lang="en-US" dirty="0">
                <a:solidFill>
                  <a:schemeClr val="accent1"/>
                </a:solidFill>
              </a:rPr>
              <a:t> as specified in SP 800-56A and SP 800-56B, this Recommendation permits the use of a “hybrid” shared secret of the form Z′ = </a:t>
            </a:r>
            <a:r>
              <a:rPr lang="en-US" i="1" dirty="0">
                <a:solidFill>
                  <a:schemeClr val="accent1"/>
                </a:solidFill>
              </a:rPr>
              <a:t>Z</a:t>
            </a:r>
            <a:r>
              <a:rPr lang="en-US" dirty="0">
                <a:solidFill>
                  <a:schemeClr val="accent1"/>
                </a:solidFill>
              </a:rPr>
              <a:t> || </a:t>
            </a:r>
            <a:r>
              <a:rPr lang="en-US" i="1" dirty="0">
                <a:solidFill>
                  <a:schemeClr val="accent1"/>
                </a:solidFill>
              </a:rPr>
              <a:t>T</a:t>
            </a:r>
            <a:r>
              <a:rPr lang="en-US" dirty="0">
                <a:solidFill>
                  <a:schemeClr val="accent1"/>
                </a:solidFill>
              </a:rPr>
              <a:t>, a concatenation consisting of a “standard” shared secret </a:t>
            </a:r>
            <a:r>
              <a:rPr lang="en-US" i="1" dirty="0">
                <a:solidFill>
                  <a:schemeClr val="accent1"/>
                </a:solidFill>
              </a:rPr>
              <a:t>Z</a:t>
            </a:r>
            <a:r>
              <a:rPr lang="en-US" dirty="0">
                <a:solidFill>
                  <a:schemeClr val="accent1"/>
                </a:solidFill>
              </a:rPr>
              <a:t> that was generated during the execution of a key-establishment scheme (as currently specified in [SP 800-56A] or [SP 800-56B]) followed by an auxiliary shared secret </a:t>
            </a:r>
            <a:r>
              <a:rPr lang="en-US" i="1" dirty="0">
                <a:solidFill>
                  <a:schemeClr val="accent1"/>
                </a:solidFill>
              </a:rPr>
              <a:t>T</a:t>
            </a:r>
            <a:r>
              <a:rPr lang="en-US" dirty="0">
                <a:solidFill>
                  <a:schemeClr val="accent1"/>
                </a:solidFill>
              </a:rPr>
              <a:t> that has been generated using some other method”     </a:t>
            </a:r>
            <a:r>
              <a:rPr lang="en-US" dirty="0"/>
              <a:t>KDF (Z||T)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804BF-A41C-8448-874E-9C0B6FDDAB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5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3.jp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2.png"/><Relationship Id="rId7" Type="http://schemas.openxmlformats.org/officeDocument/2006/relationships/image" Target="../media/image27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g"/><Relationship Id="rId9" Type="http://schemas.openxmlformats.org/officeDocument/2006/relationships/image" Target="../media/image3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9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10" Type="http://schemas.openxmlformats.org/officeDocument/2006/relationships/image" Target="../media/image12.png"/><Relationship Id="rId4" Type="http://schemas.openxmlformats.org/officeDocument/2006/relationships/image" Target="../media/image44.jpeg"/><Relationship Id="rId9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1BAFE4-3996-9B40-A849-0450F4C595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D804DA-26DC-094D-81DE-93F10F39F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51A0C-9B64-634D-8A09-BE241A244C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3619D-369A-3C40-8401-DAA021E8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84E01-FA1D-DF4D-8154-31A9A1861279}" type="datetimeFigureOut">
              <a:rPr lang="en-US" smtClean="0"/>
              <a:t>2/24/21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A8995-CDE0-A646-B4C0-DF68570AC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2D4CD-0567-AA4B-BE1B-B504FA737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EB62B-FDC5-F542-B36B-F4CCC409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9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342434-9005-9A48-8FA3-73C5FE8D7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714CCD-6008-7C48-8213-7ACB99735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" y="1253810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8048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84F49B-5A7F-2F45-9400-29748B3468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D058A46-4497-4846-9950-4FE69B7CB51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0" y="1088249"/>
            <a:ext cx="12192000" cy="3897872"/>
          </a:xfr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Object/Photo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5B0418-EA3E-F444-BA50-493E538C47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038A29F-49C5-8E46-9DD1-3268CB9B3E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92819" y="5213932"/>
            <a:ext cx="9824225" cy="126386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FA929C-C054-5949-B389-B2BE80C59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1027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32" userDrawn="1">
          <p15:clr>
            <a:srgbClr val="FBAE40"/>
          </p15:clr>
        </p15:guide>
        <p15:guide id="3" orient="horz" pos="507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9533BF-1B93-2A43-BA34-0F3A82D7F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17D88D-1B35-A843-BA46-506AB4A8754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19253" y="1622502"/>
            <a:ext cx="10753493" cy="1456996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AD91200-3642-8946-A772-E48D2472F9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893048A-A103-8740-9E4D-A13D62CFA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7">
            <a:extLst>
              <a:ext uri="{FF2B5EF4-FFF2-40B4-BE49-F238E27FC236}">
                <a16:creationId xmlns:a16="http://schemas.microsoft.com/office/drawing/2014/main" id="{CFA31AA8-C387-164B-869F-B0075C511E6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12542" y="3603157"/>
            <a:ext cx="3889249" cy="249574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17" name="Picture Placeholder 37">
            <a:extLst>
              <a:ext uri="{FF2B5EF4-FFF2-40B4-BE49-F238E27FC236}">
                <a16:creationId xmlns:a16="http://schemas.microsoft.com/office/drawing/2014/main" id="{9B1F4115-3B6A-C147-B3F0-135C7ECD40C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54344" y="3603157"/>
            <a:ext cx="3889249" cy="249574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20" name="Picture Placeholder 37">
            <a:extLst>
              <a:ext uri="{FF2B5EF4-FFF2-40B4-BE49-F238E27FC236}">
                <a16:creationId xmlns:a16="http://schemas.microsoft.com/office/drawing/2014/main" id="{5E9C8FEA-E368-2E47-8707-A1899F1C96B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309655" y="3603157"/>
            <a:ext cx="3889249" cy="249574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</p:spTree>
    <p:extLst>
      <p:ext uri="{BB962C8B-B14F-4D97-AF65-F5344CB8AC3E}">
        <p14:creationId xmlns:p14="http://schemas.microsoft.com/office/powerpoint/2010/main" val="2622539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 userDrawn="1">
          <p15:clr>
            <a:srgbClr val="FBAE40"/>
          </p15:clr>
        </p15:guide>
        <p15:guide id="3" pos="432" userDrawn="1">
          <p15:clr>
            <a:srgbClr val="FBAE40"/>
          </p15:clr>
        </p15:guide>
        <p15:guide id="4" pos="7296">
          <p15:clr>
            <a:srgbClr val="FBAE40"/>
          </p15:clr>
        </p15:guide>
        <p15:guide id="5" orient="horz" pos="5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A35D9A-EEF1-DD46-987E-6CF872511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7FACD73-4E5D-A345-B9F2-A050263D9E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18609" y="1757943"/>
            <a:ext cx="5183188" cy="3684588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02060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32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528B23-895C-5C4C-B680-35A98899E6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3FAAB9C-4676-8C48-8CEF-A4CF6BE5B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7">
            <a:extLst>
              <a:ext uri="{FF2B5EF4-FFF2-40B4-BE49-F238E27FC236}">
                <a16:creationId xmlns:a16="http://schemas.microsoft.com/office/drawing/2014/main" id="{F18C6717-9848-804B-B1E2-2105CEE0B19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1093699"/>
            <a:ext cx="6337300" cy="575914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</p:spTree>
    <p:extLst>
      <p:ext uri="{BB962C8B-B14F-4D97-AF65-F5344CB8AC3E}">
        <p14:creationId xmlns:p14="http://schemas.microsoft.com/office/powerpoint/2010/main" val="3585909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BF363-59FF-E54E-A0B5-E35D493FB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4195B3-35E3-C543-9CBB-AD4A8EB724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63FB6F-295B-4145-AC04-27AECBF663FE}"/>
              </a:ext>
            </a:extLst>
          </p:cNvPr>
          <p:cNvSpPr/>
          <p:nvPr userDrawn="1"/>
        </p:nvSpPr>
        <p:spPr>
          <a:xfrm>
            <a:off x="10173653" y="3561055"/>
            <a:ext cx="1399032" cy="2013995"/>
          </a:xfrm>
          <a:prstGeom prst="rect">
            <a:avLst/>
          </a:prstGeom>
          <a:solidFill>
            <a:srgbClr val="B94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30F6BE-9234-024F-833A-824C3D3A925D}"/>
              </a:ext>
            </a:extLst>
          </p:cNvPr>
          <p:cNvSpPr/>
          <p:nvPr userDrawn="1"/>
        </p:nvSpPr>
        <p:spPr>
          <a:xfrm>
            <a:off x="8586154" y="3561055"/>
            <a:ext cx="1399032" cy="2013995"/>
          </a:xfrm>
          <a:prstGeom prst="rect">
            <a:avLst/>
          </a:prstGeom>
          <a:solidFill>
            <a:srgbClr val="B94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41BF4F-6491-E24D-82FA-6C4C49768707}"/>
              </a:ext>
            </a:extLst>
          </p:cNvPr>
          <p:cNvSpPr/>
          <p:nvPr userDrawn="1"/>
        </p:nvSpPr>
        <p:spPr>
          <a:xfrm>
            <a:off x="6976872" y="3561054"/>
            <a:ext cx="1407759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0C1E6D-6FDE-8C4C-84A7-19639DF2BE58}"/>
              </a:ext>
            </a:extLst>
          </p:cNvPr>
          <p:cNvSpPr/>
          <p:nvPr userDrawn="1"/>
        </p:nvSpPr>
        <p:spPr>
          <a:xfrm>
            <a:off x="5416537" y="3561055"/>
            <a:ext cx="140359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81D280-A245-594C-9C82-B79E20F196D0}"/>
              </a:ext>
            </a:extLst>
          </p:cNvPr>
          <p:cNvSpPr/>
          <p:nvPr userDrawn="1"/>
        </p:nvSpPr>
        <p:spPr>
          <a:xfrm>
            <a:off x="3836549" y="3561054"/>
            <a:ext cx="139903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06EA32C-2240-6F4B-914F-98F7B8238AF2}"/>
              </a:ext>
            </a:extLst>
          </p:cNvPr>
          <p:cNvSpPr/>
          <p:nvPr userDrawn="1"/>
        </p:nvSpPr>
        <p:spPr>
          <a:xfrm>
            <a:off x="651527" y="3561054"/>
            <a:ext cx="139903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A93E19-50A5-9548-8F8C-391BBBDBDB90}"/>
              </a:ext>
            </a:extLst>
          </p:cNvPr>
          <p:cNvSpPr/>
          <p:nvPr userDrawn="1"/>
        </p:nvSpPr>
        <p:spPr>
          <a:xfrm>
            <a:off x="2254237" y="3561055"/>
            <a:ext cx="140359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ED8E57-8E6A-9147-8403-FC7756A82595}"/>
              </a:ext>
            </a:extLst>
          </p:cNvPr>
          <p:cNvSpPr/>
          <p:nvPr userDrawn="1"/>
        </p:nvSpPr>
        <p:spPr>
          <a:xfrm>
            <a:off x="651527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DDE5E9-7903-9D43-B5F6-3F8CE301C9A3}"/>
              </a:ext>
            </a:extLst>
          </p:cNvPr>
          <p:cNvSpPr/>
          <p:nvPr userDrawn="1"/>
        </p:nvSpPr>
        <p:spPr>
          <a:xfrm>
            <a:off x="2249099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5D5EB1-B45D-4743-A377-C9944576F172}"/>
              </a:ext>
            </a:extLst>
          </p:cNvPr>
          <p:cNvSpPr/>
          <p:nvPr userDrawn="1"/>
        </p:nvSpPr>
        <p:spPr>
          <a:xfrm>
            <a:off x="3836161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F42BFC-2C0F-7B4C-A926-E9D82CEC7CDF}"/>
              </a:ext>
            </a:extLst>
          </p:cNvPr>
          <p:cNvSpPr/>
          <p:nvPr userDrawn="1"/>
        </p:nvSpPr>
        <p:spPr>
          <a:xfrm>
            <a:off x="5403963" y="2162022"/>
            <a:ext cx="1413590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A1E8556-4AB5-444E-83C6-EBC637F23838}"/>
              </a:ext>
            </a:extLst>
          </p:cNvPr>
          <p:cNvSpPr/>
          <p:nvPr userDrawn="1"/>
        </p:nvSpPr>
        <p:spPr>
          <a:xfrm>
            <a:off x="6985599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7EFCBEB-6BFB-264C-849B-1BCB554A8812}"/>
              </a:ext>
            </a:extLst>
          </p:cNvPr>
          <p:cNvSpPr/>
          <p:nvPr userDrawn="1"/>
        </p:nvSpPr>
        <p:spPr>
          <a:xfrm>
            <a:off x="8586837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9489B2-A7AF-1A48-A34B-C686CA59A72C}"/>
              </a:ext>
            </a:extLst>
          </p:cNvPr>
          <p:cNvSpPr/>
          <p:nvPr userDrawn="1"/>
        </p:nvSpPr>
        <p:spPr>
          <a:xfrm>
            <a:off x="10173899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13160A-7C33-214C-A659-A9486E4B61C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53175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0619B90C-3B9F-5942-9F93-1B3C12E5D3F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61257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BEF394CA-5C7F-7747-88FB-CC36738A159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848319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26CAF10A-5FF5-A14E-ACBB-55A8215DC5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414361" y="2162022"/>
            <a:ext cx="1393718" cy="139903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Icon/photo</a:t>
            </a:r>
          </a:p>
        </p:txBody>
      </p:sp>
      <p:sp>
        <p:nvSpPr>
          <p:cNvPr id="34" name="Content Placeholder 5">
            <a:extLst>
              <a:ext uri="{FF2B5EF4-FFF2-40B4-BE49-F238E27FC236}">
                <a16:creationId xmlns:a16="http://schemas.microsoft.com/office/drawing/2014/main" id="{ED6402DC-B696-2240-8DA9-ADE6C47F16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90912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5" name="Content Placeholder 5">
            <a:extLst>
              <a:ext uri="{FF2B5EF4-FFF2-40B4-BE49-F238E27FC236}">
                <a16:creationId xmlns:a16="http://schemas.microsoft.com/office/drawing/2014/main" id="{0FDABA7F-8C47-4247-9381-D417117873D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598995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6" name="Content Placeholder 5">
            <a:extLst>
              <a:ext uri="{FF2B5EF4-FFF2-40B4-BE49-F238E27FC236}">
                <a16:creationId xmlns:a16="http://schemas.microsoft.com/office/drawing/2014/main" id="{2783E5F4-3A3F-B941-889C-722AE8E5407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175546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B02A2-B4A7-7246-A7D2-D24AEC2B26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5053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F09B16C-9619-E64D-89F0-2025BEB7F21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57057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D2F39FD2-65E4-A24B-8EEB-6F38BDAF8B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60197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24058022-10D8-9D4C-8782-AD04941366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25777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EBD41ED7-6893-A44E-8684-F19253C5E99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83644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A6ABB7D3-8923-3541-8C81-B2A625F395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97955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2B815BA-D993-E647-A23D-45104F3503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78400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07456F10-94CB-9840-86F1-1CBEA9052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5277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0A3B4F-B787-E348-81E5-AACFA52907BF}"/>
              </a:ext>
            </a:extLst>
          </p:cNvPr>
          <p:cNvSpPr/>
          <p:nvPr userDrawn="1"/>
        </p:nvSpPr>
        <p:spPr>
          <a:xfrm>
            <a:off x="2424544" y="3931919"/>
            <a:ext cx="9767455" cy="2926081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46EE32B-AE50-8946-9122-6D66A5E8A400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251" y="3987290"/>
            <a:ext cx="2420293" cy="28707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Photo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FE6C72-DEEC-FC45-8EAB-DDC32F5FA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D45BA4-7F84-2B43-9F1E-687730EE4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4669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8A68EDA-B380-A44A-B798-696050BAA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10840" y="1561453"/>
            <a:ext cx="8793480" cy="19592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B502A4-0F10-C046-A09B-5907847AD2D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910840" y="4377805"/>
            <a:ext cx="8793480" cy="19592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FB21A36-8344-2E4A-BB13-8B1D1EA74D5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251" y="1097786"/>
            <a:ext cx="2420293" cy="28707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Photo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770B63-95F5-6D47-AF76-01BD68431C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77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AFE6C72-DEEC-FC45-8EAB-DDC32F5FA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D45BA4-7F84-2B43-9F1E-687730EE4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4669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770B63-95F5-6D47-AF76-01BD68431C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104CF099-8249-D241-A59F-D5406D5EC2B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1311845"/>
            <a:ext cx="6884476" cy="5546154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B7A87BBD-D833-9640-B345-369071EC245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884476" y="1311845"/>
            <a:ext cx="5307523" cy="3627530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64BF3-1BC5-854B-A716-FEAD932949A3}"/>
              </a:ext>
            </a:extLst>
          </p:cNvPr>
          <p:cNvSpPr/>
          <p:nvPr userDrawn="1"/>
        </p:nvSpPr>
        <p:spPr>
          <a:xfrm>
            <a:off x="6875332" y="4948518"/>
            <a:ext cx="5316667" cy="1909482"/>
          </a:xfrm>
          <a:prstGeom prst="rect">
            <a:avLst/>
          </a:prstGeom>
          <a:solidFill>
            <a:srgbClr val="5D8B7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6B191"/>
              </a:solidFill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C7C07767-73F1-E248-8946-69FB2221E4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42175" y="5267325"/>
            <a:ext cx="4645025" cy="12980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989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BF363-59FF-E54E-A0B5-E35D493FB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B2D7EB-E182-4543-8CCE-37CF8E50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4195B3-35E3-C543-9CBB-AD4A8EB724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89C67D-F551-D24A-8D9C-6ABA80EC5EF8}"/>
              </a:ext>
            </a:extLst>
          </p:cNvPr>
          <p:cNvSpPr/>
          <p:nvPr userDrawn="1"/>
        </p:nvSpPr>
        <p:spPr>
          <a:xfrm>
            <a:off x="1062317" y="4357661"/>
            <a:ext cx="3007659" cy="1516649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2CD0D8-53A1-E24B-99EE-5AA04A5C89CE}"/>
              </a:ext>
            </a:extLst>
          </p:cNvPr>
          <p:cNvSpPr/>
          <p:nvPr userDrawn="1"/>
        </p:nvSpPr>
        <p:spPr>
          <a:xfrm>
            <a:off x="4587688" y="4357661"/>
            <a:ext cx="3007659" cy="1516649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35E3B7-9503-9641-A7A8-60F96166A487}"/>
              </a:ext>
            </a:extLst>
          </p:cNvPr>
          <p:cNvSpPr/>
          <p:nvPr userDrawn="1"/>
        </p:nvSpPr>
        <p:spPr>
          <a:xfrm>
            <a:off x="8113059" y="4357661"/>
            <a:ext cx="3007659" cy="1516649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6EFEDA-983B-6547-95FE-6F3E5EBBC482}"/>
              </a:ext>
            </a:extLst>
          </p:cNvPr>
          <p:cNvSpPr/>
          <p:nvPr userDrawn="1"/>
        </p:nvSpPr>
        <p:spPr>
          <a:xfrm>
            <a:off x="4578723" y="2297447"/>
            <a:ext cx="3007659" cy="1516649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6368F0-D6DE-7A4E-9005-EFE41B503ABE}"/>
              </a:ext>
            </a:extLst>
          </p:cNvPr>
          <p:cNvSpPr/>
          <p:nvPr userDrawn="1"/>
        </p:nvSpPr>
        <p:spPr>
          <a:xfrm>
            <a:off x="8104094" y="2297447"/>
            <a:ext cx="3007659" cy="1516649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91AB95-9234-5048-BF22-6A90E0A46C17}"/>
              </a:ext>
            </a:extLst>
          </p:cNvPr>
          <p:cNvSpPr/>
          <p:nvPr userDrawn="1"/>
        </p:nvSpPr>
        <p:spPr>
          <a:xfrm>
            <a:off x="1053352" y="2297447"/>
            <a:ext cx="3007659" cy="1516649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73FCD2-F7B3-0046-9438-D570A76E2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9971" y="2632702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1ED8E38-902A-914B-B497-3A0CE55E3E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5342" y="2632702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FA7EFB9-A3D8-8D47-916A-DAC4CC3760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56186" y="2632702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7F7537F-C63B-EA49-9EDE-5FA37DD19F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9971" y="46985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80406A7-272D-504B-A7C8-AA61CE6719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45342" y="46985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04869C6-9304-A448-A48C-0A9D2D89A6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6186" y="46985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1991049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BF363-59FF-E54E-A0B5-E35D493FB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B2D7EB-E182-4543-8CCE-37CF8E50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4195B3-35E3-C543-9CBB-AD4A8EB724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F0C5EBA-FDE5-C744-8C25-171C6E49ED05}"/>
              </a:ext>
            </a:extLst>
          </p:cNvPr>
          <p:cNvSpPr/>
          <p:nvPr userDrawn="1"/>
        </p:nvSpPr>
        <p:spPr>
          <a:xfrm>
            <a:off x="270017" y="1367572"/>
            <a:ext cx="2713172" cy="2589112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3F55F8-F17A-FC46-941E-74A68AF677D2}"/>
              </a:ext>
            </a:extLst>
          </p:cNvPr>
          <p:cNvSpPr/>
          <p:nvPr userDrawn="1"/>
        </p:nvSpPr>
        <p:spPr>
          <a:xfrm>
            <a:off x="3076999" y="1367573"/>
            <a:ext cx="2713172" cy="25891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D92DE6-5EC6-4D49-A3C5-29C00605CB95}"/>
              </a:ext>
            </a:extLst>
          </p:cNvPr>
          <p:cNvSpPr/>
          <p:nvPr userDrawn="1"/>
        </p:nvSpPr>
        <p:spPr>
          <a:xfrm>
            <a:off x="256570" y="4039015"/>
            <a:ext cx="2713172" cy="25891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E47E62-84AE-884D-8677-1D5875DE6DED}"/>
              </a:ext>
            </a:extLst>
          </p:cNvPr>
          <p:cNvSpPr/>
          <p:nvPr userDrawn="1"/>
        </p:nvSpPr>
        <p:spPr>
          <a:xfrm>
            <a:off x="3076999" y="4039015"/>
            <a:ext cx="2713172" cy="2589112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4DCE74C-5520-A544-A078-9D485FE536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32488" y="1367571"/>
            <a:ext cx="6025050" cy="5260241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7A4AE0-38AE-5842-A062-C165BD8654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" y="1973532"/>
            <a:ext cx="2012795" cy="15837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FCF57B2-1F6F-564B-AE90-0606F45C49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5547" y="1973532"/>
            <a:ext cx="2012795" cy="15837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FA9EEA3-2CAF-7046-AF37-6009977247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5800" y="4582918"/>
            <a:ext cx="2012795" cy="15837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6834188-F4F4-DA4C-8407-BA4BAA7EE0B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95547" y="4582918"/>
            <a:ext cx="2012795" cy="15837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17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C5957D3-3144-8D48-A92E-C76664629CF9}"/>
              </a:ext>
            </a:extLst>
          </p:cNvPr>
          <p:cNvSpPr/>
          <p:nvPr userDrawn="1"/>
        </p:nvSpPr>
        <p:spPr>
          <a:xfrm>
            <a:off x="369841" y="2517613"/>
            <a:ext cx="3646921" cy="28910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741C95C-42C9-F842-87D4-4B2BC8DA03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32" y="3300413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533C124-7598-6F4B-BCB0-626B6DB9EA8D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1F6868-B405-CA44-B412-5D6C4F518A0C}" type="datetimeFigureOut">
              <a:rPr lang="en-US" smtClean="0"/>
              <a:pPr/>
              <a:t>2/24/21</a:t>
            </a:fld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F0E789C-4D79-6649-8389-129C018B25FD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C45A3A-841E-C04D-A6C3-2A644B41F8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540500-007F-2C4C-9583-7C56C95CB2D0}"/>
              </a:ext>
            </a:extLst>
          </p:cNvPr>
          <p:cNvSpPr/>
          <p:nvPr userDrawn="1"/>
        </p:nvSpPr>
        <p:spPr>
          <a:xfrm>
            <a:off x="369841" y="1325563"/>
            <a:ext cx="3646921" cy="1045406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139387-C38C-4A48-919B-2E0B84969B6A}"/>
              </a:ext>
            </a:extLst>
          </p:cNvPr>
          <p:cNvSpPr/>
          <p:nvPr userDrawn="1"/>
        </p:nvSpPr>
        <p:spPr>
          <a:xfrm>
            <a:off x="4284504" y="1325563"/>
            <a:ext cx="3646921" cy="1045406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1B6231-8F23-CC44-B283-DD8E45233D78}"/>
              </a:ext>
            </a:extLst>
          </p:cNvPr>
          <p:cNvSpPr/>
          <p:nvPr userDrawn="1"/>
        </p:nvSpPr>
        <p:spPr>
          <a:xfrm>
            <a:off x="4284504" y="2517613"/>
            <a:ext cx="3646921" cy="28910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34F073-3FAB-F44A-A9FC-2DD482EB2FB2}"/>
              </a:ext>
            </a:extLst>
          </p:cNvPr>
          <p:cNvSpPr/>
          <p:nvPr userDrawn="1"/>
        </p:nvSpPr>
        <p:spPr>
          <a:xfrm>
            <a:off x="369841" y="5555300"/>
            <a:ext cx="3646921" cy="1040572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F16E65-9843-6A40-99CA-BFFEB583C63D}"/>
              </a:ext>
            </a:extLst>
          </p:cNvPr>
          <p:cNvSpPr/>
          <p:nvPr userDrawn="1"/>
        </p:nvSpPr>
        <p:spPr>
          <a:xfrm>
            <a:off x="4284504" y="5555300"/>
            <a:ext cx="3646921" cy="1040572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BC26D5-E557-9941-B421-8058460DC3F1}"/>
              </a:ext>
            </a:extLst>
          </p:cNvPr>
          <p:cNvSpPr/>
          <p:nvPr userDrawn="1"/>
        </p:nvSpPr>
        <p:spPr>
          <a:xfrm>
            <a:off x="8199167" y="1325563"/>
            <a:ext cx="3646921" cy="1045406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1AD63F-90C7-3C4E-ABB3-8B524AF71F83}"/>
              </a:ext>
            </a:extLst>
          </p:cNvPr>
          <p:cNvSpPr/>
          <p:nvPr userDrawn="1"/>
        </p:nvSpPr>
        <p:spPr>
          <a:xfrm>
            <a:off x="8199167" y="2517613"/>
            <a:ext cx="3646921" cy="28910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6AE21E-790E-6F43-9472-E4246AFE3896}"/>
              </a:ext>
            </a:extLst>
          </p:cNvPr>
          <p:cNvSpPr/>
          <p:nvPr userDrawn="1"/>
        </p:nvSpPr>
        <p:spPr>
          <a:xfrm>
            <a:off x="8199167" y="5555300"/>
            <a:ext cx="3646921" cy="1040572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8F0FB9-C724-214B-8044-872D96427B79}"/>
              </a:ext>
            </a:extLst>
          </p:cNvPr>
          <p:cNvCxnSpPr>
            <a:cxnSpLocks/>
          </p:cNvCxnSpPr>
          <p:nvPr userDrawn="1"/>
        </p:nvCxnSpPr>
        <p:spPr>
          <a:xfrm>
            <a:off x="976628" y="3188854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CA40C7-300F-D740-8383-0D75BFFF1FE6}"/>
              </a:ext>
            </a:extLst>
          </p:cNvPr>
          <p:cNvCxnSpPr>
            <a:cxnSpLocks/>
          </p:cNvCxnSpPr>
          <p:nvPr userDrawn="1"/>
        </p:nvCxnSpPr>
        <p:spPr>
          <a:xfrm>
            <a:off x="4912523" y="3188854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366614-A93D-9D46-B70C-956EE518DC3B}"/>
              </a:ext>
            </a:extLst>
          </p:cNvPr>
          <p:cNvCxnSpPr>
            <a:cxnSpLocks/>
          </p:cNvCxnSpPr>
          <p:nvPr userDrawn="1"/>
        </p:nvCxnSpPr>
        <p:spPr>
          <a:xfrm>
            <a:off x="8808662" y="3188854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7720B87-E4A5-A640-A4FE-D34285F410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7863C5-E08E-1149-9A18-BABAC8F044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54AA58-73EE-4948-AD09-E75021E43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8757D5C-F741-9D4C-A776-60B56D9676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1746" y="2665413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93CEE1F8-3251-0440-8096-36359A5D876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06156" y="1514667"/>
            <a:ext cx="2372519" cy="81240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46" name="Text Placeholder 32">
            <a:extLst>
              <a:ext uri="{FF2B5EF4-FFF2-40B4-BE49-F238E27FC236}">
                <a16:creationId xmlns:a16="http://schemas.microsoft.com/office/drawing/2014/main" id="{A76E73E8-64F1-594C-B190-E221870265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1746" y="5865811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B387609-B795-D844-B647-0F5BA79E9C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20761" y="3300413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48" name="Text Placeholder 32">
            <a:extLst>
              <a:ext uri="{FF2B5EF4-FFF2-40B4-BE49-F238E27FC236}">
                <a16:creationId xmlns:a16="http://schemas.microsoft.com/office/drawing/2014/main" id="{DD5E362E-24E5-7D40-96A7-FA2DEC3198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6975" y="2665413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9" name="Picture Placeholder 37">
            <a:extLst>
              <a:ext uri="{FF2B5EF4-FFF2-40B4-BE49-F238E27FC236}">
                <a16:creationId xmlns:a16="http://schemas.microsoft.com/office/drawing/2014/main" id="{661F928C-9292-554A-911D-2CF5F07ED9F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931385" y="1514667"/>
            <a:ext cx="2372519" cy="81240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50" name="Text Placeholder 32">
            <a:extLst>
              <a:ext uri="{FF2B5EF4-FFF2-40B4-BE49-F238E27FC236}">
                <a16:creationId xmlns:a16="http://schemas.microsoft.com/office/drawing/2014/main" id="{FBDB12C9-B50E-1848-A59A-138150A1E8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76975" y="5865811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5" name="Text Placeholder 25">
            <a:extLst>
              <a:ext uri="{FF2B5EF4-FFF2-40B4-BE49-F238E27FC236}">
                <a16:creationId xmlns:a16="http://schemas.microsoft.com/office/drawing/2014/main" id="{3141CCAE-F80A-FD41-9DB6-A01254D132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23688" y="3300413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56" name="Text Placeholder 32">
            <a:extLst>
              <a:ext uri="{FF2B5EF4-FFF2-40B4-BE49-F238E27FC236}">
                <a16:creationId xmlns:a16="http://schemas.microsoft.com/office/drawing/2014/main" id="{6DE6C436-9B4A-504A-BF61-BB90F44028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79902" y="2665413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57" name="Picture Placeholder 37">
            <a:extLst>
              <a:ext uri="{FF2B5EF4-FFF2-40B4-BE49-F238E27FC236}">
                <a16:creationId xmlns:a16="http://schemas.microsoft.com/office/drawing/2014/main" id="{DE52AE46-0B43-6F44-A580-F5BA1C3002F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834312" y="1514667"/>
            <a:ext cx="2372519" cy="81240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58" name="Text Placeholder 32">
            <a:extLst>
              <a:ext uri="{FF2B5EF4-FFF2-40B4-BE49-F238E27FC236}">
                <a16:creationId xmlns:a16="http://schemas.microsoft.com/office/drawing/2014/main" id="{B149A87B-DFEA-8B43-9E0B-AF43980930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79902" y="5865811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60798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087707-6360-8941-90A4-F513F1024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032" y="0"/>
            <a:ext cx="12228755" cy="5753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906198-1EEA-C342-A1A2-40617829A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39" y="1252920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F299C8-3CCB-9F48-A452-224FD24BD1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93A121-89FF-D74D-B673-3DF25B57E1AE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57EA63F-E258-8B4D-B70A-6AFAEA50ED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9617" y="6004119"/>
            <a:ext cx="3973068" cy="52474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06A99C9-9F07-F745-B575-0DBCE5993A5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49184" y="5688429"/>
            <a:ext cx="4157472" cy="1029364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OU</a:t>
            </a:r>
            <a:br>
              <a:rPr lang="en-US" dirty="0"/>
            </a:br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433822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C5957D3-3144-8D48-A92E-C76664629CF9}"/>
              </a:ext>
            </a:extLst>
          </p:cNvPr>
          <p:cNvSpPr/>
          <p:nvPr userDrawn="1"/>
        </p:nvSpPr>
        <p:spPr>
          <a:xfrm>
            <a:off x="369841" y="3428999"/>
            <a:ext cx="3646921" cy="31668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741C95C-42C9-F842-87D4-4B2BC8DA03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32" y="4625397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1B6231-8F23-CC44-B283-DD8E45233D78}"/>
              </a:ext>
            </a:extLst>
          </p:cNvPr>
          <p:cNvSpPr/>
          <p:nvPr userDrawn="1"/>
        </p:nvSpPr>
        <p:spPr>
          <a:xfrm>
            <a:off x="4284504" y="3428999"/>
            <a:ext cx="3646921" cy="31668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1AD63F-90C7-3C4E-ABB3-8B524AF71F83}"/>
              </a:ext>
            </a:extLst>
          </p:cNvPr>
          <p:cNvSpPr/>
          <p:nvPr userDrawn="1"/>
        </p:nvSpPr>
        <p:spPr>
          <a:xfrm>
            <a:off x="8199167" y="3428999"/>
            <a:ext cx="3646921" cy="31668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8F0FB9-C724-214B-8044-872D96427B79}"/>
              </a:ext>
            </a:extLst>
          </p:cNvPr>
          <p:cNvCxnSpPr>
            <a:cxnSpLocks/>
          </p:cNvCxnSpPr>
          <p:nvPr userDrawn="1"/>
        </p:nvCxnSpPr>
        <p:spPr>
          <a:xfrm>
            <a:off x="976628" y="4513838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CA40C7-300F-D740-8383-0D75BFFF1FE6}"/>
              </a:ext>
            </a:extLst>
          </p:cNvPr>
          <p:cNvCxnSpPr>
            <a:cxnSpLocks/>
          </p:cNvCxnSpPr>
          <p:nvPr userDrawn="1"/>
        </p:nvCxnSpPr>
        <p:spPr>
          <a:xfrm>
            <a:off x="4912523" y="4513838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366614-A93D-9D46-B70C-956EE518DC3B}"/>
              </a:ext>
            </a:extLst>
          </p:cNvPr>
          <p:cNvCxnSpPr>
            <a:cxnSpLocks/>
          </p:cNvCxnSpPr>
          <p:nvPr userDrawn="1"/>
        </p:nvCxnSpPr>
        <p:spPr>
          <a:xfrm>
            <a:off x="8808662" y="4513838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7720B87-E4A5-A640-A4FE-D34285F410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7863C5-E08E-1149-9A18-BABAC8F044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54AA58-73EE-4948-AD09-E75021E43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8757D5C-F741-9D4C-A776-60B56D9676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1746" y="3990397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B387609-B795-D844-B647-0F5BA79E9C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20761" y="4625397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48" name="Text Placeholder 32">
            <a:extLst>
              <a:ext uri="{FF2B5EF4-FFF2-40B4-BE49-F238E27FC236}">
                <a16:creationId xmlns:a16="http://schemas.microsoft.com/office/drawing/2014/main" id="{DD5E362E-24E5-7D40-96A7-FA2DEC3198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6975" y="3990397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9" name="Picture Placeholder 37">
            <a:extLst>
              <a:ext uri="{FF2B5EF4-FFF2-40B4-BE49-F238E27FC236}">
                <a16:creationId xmlns:a16="http://schemas.microsoft.com/office/drawing/2014/main" id="{661F928C-9292-554A-911D-2CF5F07ED9F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84504" y="1331132"/>
            <a:ext cx="3646921" cy="199187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55" name="Text Placeholder 25">
            <a:extLst>
              <a:ext uri="{FF2B5EF4-FFF2-40B4-BE49-F238E27FC236}">
                <a16:creationId xmlns:a16="http://schemas.microsoft.com/office/drawing/2014/main" id="{3141CCAE-F80A-FD41-9DB6-A01254D132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23688" y="4625397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56" name="Text Placeholder 32">
            <a:extLst>
              <a:ext uri="{FF2B5EF4-FFF2-40B4-BE49-F238E27FC236}">
                <a16:creationId xmlns:a16="http://schemas.microsoft.com/office/drawing/2014/main" id="{6DE6C436-9B4A-504A-BF61-BB90F44028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79902" y="3990397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1" name="Picture Placeholder 37">
            <a:extLst>
              <a:ext uri="{FF2B5EF4-FFF2-40B4-BE49-F238E27FC236}">
                <a16:creationId xmlns:a16="http://schemas.microsoft.com/office/drawing/2014/main" id="{97844E18-3BE6-C74E-BB09-B81CC159F77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196747" y="1331132"/>
            <a:ext cx="3646921" cy="199187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32" name="Picture Placeholder 37">
            <a:extLst>
              <a:ext uri="{FF2B5EF4-FFF2-40B4-BE49-F238E27FC236}">
                <a16:creationId xmlns:a16="http://schemas.microsoft.com/office/drawing/2014/main" id="{EEDCD707-9F20-FF45-B883-BF8A321D6793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60686" y="1331132"/>
            <a:ext cx="3646921" cy="199187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</p:spTree>
    <p:extLst>
      <p:ext uri="{BB962C8B-B14F-4D97-AF65-F5344CB8AC3E}">
        <p14:creationId xmlns:p14="http://schemas.microsoft.com/office/powerpoint/2010/main" val="3287266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E6EEC3-429B-8A44-983D-A0B899649699}"/>
              </a:ext>
            </a:extLst>
          </p:cNvPr>
          <p:cNvSpPr/>
          <p:nvPr userDrawn="1"/>
        </p:nvSpPr>
        <p:spPr>
          <a:xfrm>
            <a:off x="824753" y="4006449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790314-C2CB-2543-8A25-EF005E1193E7}"/>
              </a:ext>
            </a:extLst>
          </p:cNvPr>
          <p:cNvSpPr/>
          <p:nvPr userDrawn="1"/>
        </p:nvSpPr>
        <p:spPr>
          <a:xfrm>
            <a:off x="824753" y="1537991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F2A552-9800-2843-9545-B643B2DB4F85}"/>
              </a:ext>
            </a:extLst>
          </p:cNvPr>
          <p:cNvSpPr/>
          <p:nvPr userDrawn="1"/>
        </p:nvSpPr>
        <p:spPr>
          <a:xfrm>
            <a:off x="6470159" y="4006449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D2024D-0140-DA45-97C2-9DDF9E1590DD}"/>
              </a:ext>
            </a:extLst>
          </p:cNvPr>
          <p:cNvSpPr/>
          <p:nvPr userDrawn="1"/>
        </p:nvSpPr>
        <p:spPr>
          <a:xfrm>
            <a:off x="6470159" y="1537991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22E909-D766-154D-BEF2-807FD212D4CF}"/>
              </a:ext>
            </a:extLst>
          </p:cNvPr>
          <p:cNvSpPr/>
          <p:nvPr userDrawn="1"/>
        </p:nvSpPr>
        <p:spPr>
          <a:xfrm>
            <a:off x="824754" y="4006449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5D3F60-129E-9142-8BD9-F4C41E6DFAAD}"/>
              </a:ext>
            </a:extLst>
          </p:cNvPr>
          <p:cNvSpPr/>
          <p:nvPr userDrawn="1"/>
        </p:nvSpPr>
        <p:spPr>
          <a:xfrm>
            <a:off x="824754" y="1537991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57F28F-25A6-D147-A0FA-7657391E0C3A}"/>
              </a:ext>
            </a:extLst>
          </p:cNvPr>
          <p:cNvSpPr/>
          <p:nvPr userDrawn="1"/>
        </p:nvSpPr>
        <p:spPr>
          <a:xfrm>
            <a:off x="6470160" y="4006449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DB7B92-72E2-B44D-9709-6CD2329A9F44}"/>
              </a:ext>
            </a:extLst>
          </p:cNvPr>
          <p:cNvSpPr/>
          <p:nvPr userDrawn="1"/>
        </p:nvSpPr>
        <p:spPr>
          <a:xfrm>
            <a:off x="6470160" y="1537991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C150E7-6EE6-0A44-B69D-512C0471E36C}"/>
              </a:ext>
            </a:extLst>
          </p:cNvPr>
          <p:cNvSpPr txBox="1"/>
          <p:nvPr userDrawn="1"/>
        </p:nvSpPr>
        <p:spPr>
          <a:xfrm>
            <a:off x="951202" y="1578331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898912-181E-454B-9939-32C6A2A454D3}"/>
              </a:ext>
            </a:extLst>
          </p:cNvPr>
          <p:cNvSpPr txBox="1"/>
          <p:nvPr userDrawn="1"/>
        </p:nvSpPr>
        <p:spPr>
          <a:xfrm>
            <a:off x="6612414" y="1578331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2</a:t>
            </a:r>
            <a:endParaRPr lang="en-US" sz="2300" b="1" dirty="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E4FA57-D13E-3747-91A6-72CF997A240F}"/>
              </a:ext>
            </a:extLst>
          </p:cNvPr>
          <p:cNvSpPr txBox="1"/>
          <p:nvPr userDrawn="1"/>
        </p:nvSpPr>
        <p:spPr>
          <a:xfrm>
            <a:off x="951202" y="4053326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3BA8B7-F13E-A84B-AF80-E02975C1DF04}"/>
              </a:ext>
            </a:extLst>
          </p:cNvPr>
          <p:cNvSpPr txBox="1"/>
          <p:nvPr userDrawn="1"/>
        </p:nvSpPr>
        <p:spPr>
          <a:xfrm>
            <a:off x="6612414" y="4053326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FCCC8AC-7D89-C045-8EB3-EB1E2B4C8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6E573C-E38E-964F-A717-EFB3D4B958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1D0381-93D9-9B44-9ADE-F6B4945F5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351FF0D-5F37-1B47-9DFF-412BA1B3FD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235660"/>
            <a:ext cx="4856163" cy="1506464"/>
          </a:xfrm>
        </p:spPr>
        <p:txBody>
          <a:bodyPr vert="horz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F8B5C75C-2DB5-874D-9398-78CB58F60F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75900" y="1641491"/>
            <a:ext cx="4118463" cy="34654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Subtitle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F93B5AA-1E6A-A444-8909-390CABF769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1760" y="2235660"/>
            <a:ext cx="4856163" cy="150646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42BC73F6-4B0F-1F48-B94F-464C263AD3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9460" y="1641491"/>
            <a:ext cx="4118463" cy="34654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Subtitle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34FB15A2-BAF7-954C-B4E3-810AA952D8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714958"/>
            <a:ext cx="4856163" cy="155108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844C94BE-9D37-5041-8D54-2852848E13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75900" y="4120789"/>
            <a:ext cx="4118463" cy="34654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Subtitle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ADF7230-F2ED-A343-9E70-2EA6DA1B18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61760" y="4714958"/>
            <a:ext cx="4856163" cy="155108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B7561818-C1AE-7E43-B51D-3A1DFEA05D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99460" y="4120789"/>
            <a:ext cx="4118463" cy="34654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Subtitle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448B1F-8D14-0E4A-A4D0-3CDCE890E9F9}"/>
              </a:ext>
            </a:extLst>
          </p:cNvPr>
          <p:cNvSpPr txBox="1"/>
          <p:nvPr userDrawn="1"/>
        </p:nvSpPr>
        <p:spPr>
          <a:xfrm>
            <a:off x="334537" y="-5575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39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83EC4B84-A98F-0F44-B6DE-12EBBF62B4AB}"/>
              </a:ext>
            </a:extLst>
          </p:cNvPr>
          <p:cNvSpPr/>
          <p:nvPr userDrawn="1"/>
        </p:nvSpPr>
        <p:spPr>
          <a:xfrm>
            <a:off x="5767136" y="3560068"/>
            <a:ext cx="1020264" cy="1020264"/>
          </a:xfrm>
          <a:prstGeom prst="ellipse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20C6F94-E210-4C49-B3C7-4700816740EA}"/>
              </a:ext>
            </a:extLst>
          </p:cNvPr>
          <p:cNvSpPr/>
          <p:nvPr userDrawn="1"/>
        </p:nvSpPr>
        <p:spPr>
          <a:xfrm>
            <a:off x="5767136" y="5041877"/>
            <a:ext cx="1020264" cy="1020264"/>
          </a:xfrm>
          <a:prstGeom prst="ellipse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295090-8F67-B845-B18F-11F4AEAEB572}"/>
              </a:ext>
            </a:extLst>
          </p:cNvPr>
          <p:cNvCxnSpPr/>
          <p:nvPr userDrawn="1"/>
        </p:nvCxnSpPr>
        <p:spPr>
          <a:xfrm>
            <a:off x="5741894" y="4801334"/>
            <a:ext cx="5611906" cy="0"/>
          </a:xfrm>
          <a:prstGeom prst="line">
            <a:avLst/>
          </a:prstGeom>
          <a:ln>
            <a:solidFill>
              <a:srgbClr val="2027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C8AF190-518E-CC44-8D9D-2EC7C01B24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33A9FA-E6B3-DE40-BDFB-918D40F209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B9F768-B26D-6E46-B98E-667D6AF46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6AB05E60-EBBC-2F44-BA0E-BE0C1657DF4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796" y="1344765"/>
            <a:ext cx="4691542" cy="4914863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9811A0-BF24-EE44-818F-427AF0FFA8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32625" y="3634662"/>
            <a:ext cx="4782864" cy="101956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679B51C1-5A11-704A-9126-A7BCD43D65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32625" y="5069058"/>
            <a:ext cx="4782864" cy="101956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EFBF497-66E0-6B46-A04D-F4606FEB87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1987" y="1546225"/>
            <a:ext cx="6073501" cy="1762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</p:spTree>
    <p:extLst>
      <p:ext uri="{BB962C8B-B14F-4D97-AF65-F5344CB8AC3E}">
        <p14:creationId xmlns:p14="http://schemas.microsoft.com/office/powerpoint/2010/main" val="1677242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7">
            <a:extLst>
              <a:ext uri="{FF2B5EF4-FFF2-40B4-BE49-F238E27FC236}">
                <a16:creationId xmlns:a16="http://schemas.microsoft.com/office/drawing/2014/main" id="{4BFA3B63-745D-FD46-B23D-AE41ECEB8C6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1093699"/>
            <a:ext cx="6337300" cy="575914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A44FA1-D70D-FF4B-B79E-E7CCBFAB3202}"/>
              </a:ext>
            </a:extLst>
          </p:cNvPr>
          <p:cNvSpPr/>
          <p:nvPr userDrawn="1"/>
        </p:nvSpPr>
        <p:spPr>
          <a:xfrm>
            <a:off x="6337300" y="1059718"/>
            <a:ext cx="5854700" cy="5793129"/>
          </a:xfrm>
          <a:prstGeom prst="rect">
            <a:avLst/>
          </a:prstGeom>
          <a:solidFill>
            <a:srgbClr val="153259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6DDC68-D8F5-AF4B-89AB-B29650489B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348BBA-2F0F-4242-8BB9-3C9A726164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D3463DA-2488-474E-A818-B889BD3A4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F1B680D7-67E6-E348-95D1-A86A30675A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0670" y="1672640"/>
            <a:ext cx="4538663" cy="1236250"/>
          </a:xfrm>
        </p:spPr>
        <p:txBody>
          <a:bodyPr wrap="square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ECCD6F6-3E81-154F-90A5-626A7FB970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0670" y="3237189"/>
            <a:ext cx="4538663" cy="1236250"/>
          </a:xfrm>
        </p:spPr>
        <p:txBody>
          <a:bodyPr wrap="square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D3109A5-92FC-5344-B194-90F8584B0E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0670" y="4791801"/>
            <a:ext cx="4538663" cy="1236250"/>
          </a:xfrm>
        </p:spPr>
        <p:txBody>
          <a:bodyPr wrap="square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0ED8AF2-A6B5-BA4B-97C1-D5E22582614E}"/>
              </a:ext>
            </a:extLst>
          </p:cNvPr>
          <p:cNvSpPr/>
          <p:nvPr userDrawn="1"/>
        </p:nvSpPr>
        <p:spPr>
          <a:xfrm>
            <a:off x="5810537" y="1685983"/>
            <a:ext cx="1215251" cy="1215251"/>
          </a:xfrm>
          <a:prstGeom prst="ellipse">
            <a:avLst/>
          </a:prstGeom>
          <a:solidFill>
            <a:srgbClr val="153259"/>
          </a:solidFill>
          <a:ln w="76200">
            <a:solidFill>
              <a:srgbClr val="5D9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928F1E-3ECE-204F-8EFA-E9873587C0A6}"/>
              </a:ext>
            </a:extLst>
          </p:cNvPr>
          <p:cNvSpPr/>
          <p:nvPr userDrawn="1"/>
        </p:nvSpPr>
        <p:spPr>
          <a:xfrm>
            <a:off x="5810537" y="3258188"/>
            <a:ext cx="1215251" cy="1215251"/>
          </a:xfrm>
          <a:prstGeom prst="ellipse">
            <a:avLst/>
          </a:prstGeom>
          <a:solidFill>
            <a:srgbClr val="153259"/>
          </a:solidFill>
          <a:ln w="76200">
            <a:solidFill>
              <a:srgbClr val="5D9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62F1E90-BBE6-8344-BD69-6B6EC5623D8B}"/>
              </a:ext>
            </a:extLst>
          </p:cNvPr>
          <p:cNvSpPr/>
          <p:nvPr userDrawn="1"/>
        </p:nvSpPr>
        <p:spPr>
          <a:xfrm>
            <a:off x="5810537" y="4831198"/>
            <a:ext cx="1215251" cy="1215251"/>
          </a:xfrm>
          <a:prstGeom prst="ellipse">
            <a:avLst/>
          </a:prstGeom>
          <a:solidFill>
            <a:srgbClr val="153259"/>
          </a:solidFill>
          <a:ln w="76200">
            <a:solidFill>
              <a:srgbClr val="5D9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85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395D86F-0D51-C543-A9F3-1822D886FB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325D5F-6A34-A546-AFAF-5C93905736DD}"/>
              </a:ext>
            </a:extLst>
          </p:cNvPr>
          <p:cNvSpPr/>
          <p:nvPr userDrawn="1"/>
        </p:nvSpPr>
        <p:spPr>
          <a:xfrm>
            <a:off x="1062317" y="2810435"/>
            <a:ext cx="3007659" cy="1290918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B8DE59-E2FF-0B40-B602-1C3A76CC5EC1}"/>
              </a:ext>
            </a:extLst>
          </p:cNvPr>
          <p:cNvSpPr/>
          <p:nvPr userDrawn="1"/>
        </p:nvSpPr>
        <p:spPr>
          <a:xfrm>
            <a:off x="2751970" y="4583392"/>
            <a:ext cx="3007659" cy="129091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2C1E64-3D20-2E4C-876E-4063674422F9}"/>
              </a:ext>
            </a:extLst>
          </p:cNvPr>
          <p:cNvSpPr/>
          <p:nvPr userDrawn="1"/>
        </p:nvSpPr>
        <p:spPr>
          <a:xfrm>
            <a:off x="6277341" y="4583392"/>
            <a:ext cx="3007659" cy="129091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58FA1-D623-2B46-B9E3-FF112353B1ED}"/>
              </a:ext>
            </a:extLst>
          </p:cNvPr>
          <p:cNvSpPr/>
          <p:nvPr userDrawn="1"/>
        </p:nvSpPr>
        <p:spPr>
          <a:xfrm>
            <a:off x="4587688" y="2810435"/>
            <a:ext cx="3007659" cy="129091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B088D1-2231-C046-ABD2-14C5F2A323D9}"/>
              </a:ext>
            </a:extLst>
          </p:cNvPr>
          <p:cNvSpPr/>
          <p:nvPr userDrawn="1"/>
        </p:nvSpPr>
        <p:spPr>
          <a:xfrm>
            <a:off x="8104094" y="2810435"/>
            <a:ext cx="3007659" cy="1290918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CA612F-57AB-F642-95E1-3CB7D7F6D7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C41CA43-4C3A-D348-BCD9-F09494DD1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17151F1-D7E5-AF48-B4CD-433E76184C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9971" y="3032825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D9CB3F9-A570-A941-93FE-A8B5DA4961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4682" y="3032825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0DD4577-90CA-0144-8FB0-CB529F9A97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9082" y="3032825"/>
            <a:ext cx="2292350" cy="846137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Text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AD0103B-A93B-E543-964C-79D5B20E15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09624" y="48164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D1BB9A9-0045-C345-A842-1E3AAFF1D3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34995" y="48164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625754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2813FCF-E2C5-7E4B-8BFA-4141D8FEB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BE87B1E8-154D-B642-B0E3-CB225694EAB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0864" y="1187125"/>
            <a:ext cx="6189675" cy="5534350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11A4F0-C896-2C45-AF4C-65C24DC83BD6}"/>
              </a:ext>
            </a:extLst>
          </p:cNvPr>
          <p:cNvSpPr/>
          <p:nvPr userDrawn="1"/>
        </p:nvSpPr>
        <p:spPr>
          <a:xfrm>
            <a:off x="7113494" y="1208434"/>
            <a:ext cx="4706471" cy="1281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D020C7-4327-164A-92D2-59639A9A6FF7}"/>
              </a:ext>
            </a:extLst>
          </p:cNvPr>
          <p:cNvSpPr/>
          <p:nvPr userDrawn="1"/>
        </p:nvSpPr>
        <p:spPr>
          <a:xfrm>
            <a:off x="7109018" y="2611441"/>
            <a:ext cx="4706471" cy="1281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E2CA69-0512-5143-9A99-AE6C3AEE82F6}"/>
              </a:ext>
            </a:extLst>
          </p:cNvPr>
          <p:cNvSpPr/>
          <p:nvPr userDrawn="1"/>
        </p:nvSpPr>
        <p:spPr>
          <a:xfrm>
            <a:off x="7113494" y="4021729"/>
            <a:ext cx="4706471" cy="1281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5BB34B-7A0F-FB4E-AD3E-E5CF32FEC69D}"/>
              </a:ext>
            </a:extLst>
          </p:cNvPr>
          <p:cNvSpPr/>
          <p:nvPr userDrawn="1"/>
        </p:nvSpPr>
        <p:spPr>
          <a:xfrm>
            <a:off x="7113494" y="5432017"/>
            <a:ext cx="4706471" cy="1281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45D82B-1BD0-0D49-A105-472A9A496481}"/>
              </a:ext>
            </a:extLst>
          </p:cNvPr>
          <p:cNvSpPr/>
          <p:nvPr userDrawn="1"/>
        </p:nvSpPr>
        <p:spPr>
          <a:xfrm>
            <a:off x="994856" y="1521903"/>
            <a:ext cx="1811322" cy="1775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E88C1E-B6B3-D94F-8A35-26CBD90F79F1}"/>
              </a:ext>
            </a:extLst>
          </p:cNvPr>
          <p:cNvSpPr txBox="1"/>
          <p:nvPr userDrawn="1"/>
        </p:nvSpPr>
        <p:spPr>
          <a:xfrm>
            <a:off x="1115367" y="7235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B52403-E8F6-1348-8400-5DD896E01B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504DCD0-2911-334A-A4CA-90626FEC8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00F723-B55C-A641-86F8-DC4E5B51AC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43416" y="1462331"/>
            <a:ext cx="3806717" cy="8515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10102017-EDA8-DB45-ACFE-4CE03EBEF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43416" y="2871129"/>
            <a:ext cx="3806717" cy="8515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0DD8EC6-C423-694C-A886-EA99136918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43416" y="4248373"/>
            <a:ext cx="3806717" cy="8515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F1516595-223C-0A4B-9F5B-FC0852AE3A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3416" y="5659484"/>
            <a:ext cx="3806717" cy="8515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342C554-F2CB-0743-A9E6-A6F1457B7F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10142" y="1462331"/>
            <a:ext cx="619125" cy="85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6178F9A6-0A00-1342-8F58-83BFC1D08E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10142" y="2873442"/>
            <a:ext cx="619125" cy="85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E98E5A91-69E0-2447-9397-8BFC914653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10142" y="5661797"/>
            <a:ext cx="619125" cy="85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896F4BB3-C700-4E4F-9739-32F1CF237C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10142" y="4250686"/>
            <a:ext cx="619125" cy="85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786952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2813FCF-E2C5-7E4B-8BFA-4141D8FEB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BE87B1E8-154D-B642-B0E3-CB225694EAB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0864" y="1187125"/>
            <a:ext cx="6189675" cy="5534350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11A4F0-C896-2C45-AF4C-65C24DC83BD6}"/>
              </a:ext>
            </a:extLst>
          </p:cNvPr>
          <p:cNvSpPr/>
          <p:nvPr userDrawn="1"/>
        </p:nvSpPr>
        <p:spPr>
          <a:xfrm>
            <a:off x="7113494" y="1208433"/>
            <a:ext cx="4706471" cy="55052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45D82B-1BD0-0D49-A105-472A9A496481}"/>
              </a:ext>
            </a:extLst>
          </p:cNvPr>
          <p:cNvSpPr/>
          <p:nvPr userDrawn="1"/>
        </p:nvSpPr>
        <p:spPr>
          <a:xfrm>
            <a:off x="994856" y="1521903"/>
            <a:ext cx="1811322" cy="1775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E88C1E-B6B3-D94F-8A35-26CBD90F79F1}"/>
              </a:ext>
            </a:extLst>
          </p:cNvPr>
          <p:cNvSpPr txBox="1"/>
          <p:nvPr userDrawn="1"/>
        </p:nvSpPr>
        <p:spPr>
          <a:xfrm>
            <a:off x="1115367" y="7235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B52403-E8F6-1348-8400-5DD896E01B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504DCD0-2911-334A-A4CA-90626FEC8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58C4A-902E-0740-8B67-826791ADC3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03912" y="1470556"/>
            <a:ext cx="4357864" cy="1577293"/>
          </a:xfrm>
        </p:spPr>
        <p:txBody>
          <a:bodyPr>
            <a:normAutofit/>
          </a:bodyPr>
          <a:lstStyle>
            <a:lvl1pPr marL="514350" indent="-514350">
              <a:buFont typeface="Arial" panose="020B0604020202020204" pitchFamily="34" charset="0"/>
              <a:buChar char="•"/>
              <a:defRPr sz="2400"/>
            </a:lvl1pPr>
            <a:lvl2pPr marL="914400" indent="-457200">
              <a:buFont typeface="+mj-lt"/>
              <a:buAutoNum type="arabicParenR"/>
              <a:defRPr/>
            </a:lvl2pPr>
            <a:lvl3pPr marL="1371600" indent="-4572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55A46A6-EBDD-1648-8270-C28827C030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03912" y="3203588"/>
            <a:ext cx="4357864" cy="1605479"/>
          </a:xfrm>
        </p:spPr>
        <p:txBody>
          <a:bodyPr>
            <a:normAutofit/>
          </a:bodyPr>
          <a:lstStyle>
            <a:lvl1pPr marL="514350" indent="-514350">
              <a:buFont typeface="Arial" panose="020B0604020202020204" pitchFamily="34" charset="0"/>
              <a:buChar char="•"/>
              <a:defRPr sz="2400"/>
            </a:lvl1pPr>
            <a:lvl2pPr marL="914400" indent="-457200">
              <a:buFont typeface="+mj-lt"/>
              <a:buAutoNum type="arabicParenR"/>
              <a:defRPr/>
            </a:lvl2pPr>
            <a:lvl3pPr marL="1371600" indent="-4572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EFD1E58-A36C-7945-83BC-0C23AB550D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03912" y="4975944"/>
            <a:ext cx="4357864" cy="1605479"/>
          </a:xfrm>
        </p:spPr>
        <p:txBody>
          <a:bodyPr>
            <a:normAutofit/>
          </a:bodyPr>
          <a:lstStyle>
            <a:lvl1pPr marL="514350" indent="-514350">
              <a:buFont typeface="Arial" panose="020B0604020202020204" pitchFamily="34" charset="0"/>
              <a:buChar char="•"/>
              <a:defRPr sz="2400"/>
            </a:lvl1pPr>
            <a:lvl2pPr marL="914400" indent="-457200">
              <a:buFont typeface="+mj-lt"/>
              <a:buAutoNum type="arabicParenR"/>
              <a:defRPr/>
            </a:lvl2pPr>
            <a:lvl3pPr marL="1371600" indent="-4572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75658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B12862A-4A85-3245-A857-DDF868D04F06}"/>
              </a:ext>
            </a:extLst>
          </p:cNvPr>
          <p:cNvSpPr/>
          <p:nvPr userDrawn="1"/>
        </p:nvSpPr>
        <p:spPr>
          <a:xfrm>
            <a:off x="7113494" y="1208433"/>
            <a:ext cx="4706471" cy="55052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B21C8A-102D-7E47-B058-9A5C7AB03B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B6E947-52CF-B041-925C-7EBFBF9C06E2}"/>
              </a:ext>
            </a:extLst>
          </p:cNvPr>
          <p:cNvSpPr/>
          <p:nvPr userDrawn="1"/>
        </p:nvSpPr>
        <p:spPr>
          <a:xfrm>
            <a:off x="600865" y="1187125"/>
            <a:ext cx="6189674" cy="5526594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BA54BC-3581-9444-8FF4-D1073D55E969}"/>
              </a:ext>
            </a:extLst>
          </p:cNvPr>
          <p:cNvSpPr txBox="1"/>
          <p:nvPr userDrawn="1"/>
        </p:nvSpPr>
        <p:spPr>
          <a:xfrm>
            <a:off x="1115367" y="7235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9B894B2-364A-114E-88B5-42EBFD3FBB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43637B43-F370-FC4D-AF45-F8A373B2C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799C64F-1068-4D49-ACD9-00AC4A42A58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09786" y="1836924"/>
            <a:ext cx="4814293" cy="4220253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B028C27C-6BD0-704E-B861-2F5DC627F9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03912" y="1470555"/>
            <a:ext cx="4357864" cy="5043133"/>
          </a:xfrm>
        </p:spPr>
        <p:txBody>
          <a:bodyPr anchor="t"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800"/>
            </a:lvl1pPr>
            <a:lvl2pPr marL="914400" indent="-457200">
              <a:buFont typeface="+mj-lt"/>
              <a:buAutoNum type="arabicPeriod"/>
              <a:defRPr sz="2000"/>
            </a:lvl2pPr>
            <a:lvl3pPr marL="1257300" indent="-342900">
              <a:buFont typeface="+mj-lt"/>
              <a:buAutoNum type="arabicPeriod"/>
              <a:defRPr sz="1800"/>
            </a:lvl3pPr>
            <a:lvl4pPr marL="1714500" indent="-342900">
              <a:buFont typeface="+mj-lt"/>
              <a:buAutoNum type="arabicPeriod"/>
              <a:defRPr sz="1600"/>
            </a:lvl4pPr>
            <a:lvl5pPr marL="2171700" indent="-342900">
              <a:buFont typeface="+mj-lt"/>
              <a:buAutoNum type="arabicPeriod"/>
              <a:defRPr sz="1600"/>
            </a:lvl5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  <a:p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11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EBEA0D-3BA1-F94A-BEC7-88F1A2C863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391AB2-8DEA-704B-9ABF-A90C77E39E9E}"/>
              </a:ext>
            </a:extLst>
          </p:cNvPr>
          <p:cNvSpPr/>
          <p:nvPr userDrawn="1"/>
        </p:nvSpPr>
        <p:spPr>
          <a:xfrm>
            <a:off x="571499" y="4089005"/>
            <a:ext cx="5373755" cy="22804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1D0780-F537-DE45-A806-734B3795D7CD}"/>
              </a:ext>
            </a:extLst>
          </p:cNvPr>
          <p:cNvSpPr/>
          <p:nvPr userDrawn="1"/>
        </p:nvSpPr>
        <p:spPr>
          <a:xfrm>
            <a:off x="571499" y="1609344"/>
            <a:ext cx="5373755" cy="2280434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CEDEC8-D450-874E-AE08-B5BC3F49CEED}"/>
              </a:ext>
            </a:extLst>
          </p:cNvPr>
          <p:cNvSpPr/>
          <p:nvPr userDrawn="1"/>
        </p:nvSpPr>
        <p:spPr>
          <a:xfrm>
            <a:off x="6170545" y="4089005"/>
            <a:ext cx="5373755" cy="2280434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C0E43C-F475-0F4A-A7C8-F7174C77B316}"/>
              </a:ext>
            </a:extLst>
          </p:cNvPr>
          <p:cNvSpPr/>
          <p:nvPr userDrawn="1"/>
        </p:nvSpPr>
        <p:spPr>
          <a:xfrm>
            <a:off x="6170545" y="1609344"/>
            <a:ext cx="5373755" cy="22804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180100-237E-2147-BFE1-6DB26C1437A0}"/>
              </a:ext>
            </a:extLst>
          </p:cNvPr>
          <p:cNvCxnSpPr>
            <a:cxnSpLocks/>
          </p:cNvCxnSpPr>
          <p:nvPr userDrawn="1"/>
        </p:nvCxnSpPr>
        <p:spPr>
          <a:xfrm>
            <a:off x="1973179" y="1793718"/>
            <a:ext cx="0" cy="17903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1AB93F-ED05-8644-A8DE-881181D487CA}"/>
              </a:ext>
            </a:extLst>
          </p:cNvPr>
          <p:cNvCxnSpPr>
            <a:cxnSpLocks/>
          </p:cNvCxnSpPr>
          <p:nvPr userDrawn="1"/>
        </p:nvCxnSpPr>
        <p:spPr>
          <a:xfrm>
            <a:off x="1973179" y="4391326"/>
            <a:ext cx="0" cy="1746716"/>
          </a:xfrm>
          <a:prstGeom prst="line">
            <a:avLst/>
          </a:prstGeom>
          <a:ln>
            <a:solidFill>
              <a:srgbClr val="193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3EBBA0-E625-E247-B73B-1FEEA01672BF}"/>
              </a:ext>
            </a:extLst>
          </p:cNvPr>
          <p:cNvCxnSpPr>
            <a:cxnSpLocks/>
          </p:cNvCxnSpPr>
          <p:nvPr userDrawn="1"/>
        </p:nvCxnSpPr>
        <p:spPr>
          <a:xfrm>
            <a:off x="7555832" y="1793718"/>
            <a:ext cx="0" cy="1790310"/>
          </a:xfrm>
          <a:prstGeom prst="line">
            <a:avLst/>
          </a:prstGeom>
          <a:ln>
            <a:solidFill>
              <a:srgbClr val="193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08A41D-35F3-5242-A298-B9C4D9DA8B54}"/>
              </a:ext>
            </a:extLst>
          </p:cNvPr>
          <p:cNvCxnSpPr>
            <a:cxnSpLocks/>
          </p:cNvCxnSpPr>
          <p:nvPr userDrawn="1"/>
        </p:nvCxnSpPr>
        <p:spPr>
          <a:xfrm>
            <a:off x="7555832" y="4391326"/>
            <a:ext cx="0" cy="17467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DE0A090-01F3-394C-AC7C-BC46914380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C8EBF2-3A5C-444B-BC9C-CCDB9EF27E83}"/>
              </a:ext>
            </a:extLst>
          </p:cNvPr>
          <p:cNvCxnSpPr>
            <a:cxnSpLocks/>
          </p:cNvCxnSpPr>
          <p:nvPr userDrawn="1"/>
        </p:nvCxnSpPr>
        <p:spPr>
          <a:xfrm>
            <a:off x="13378563" y="4347732"/>
            <a:ext cx="0" cy="1576087"/>
          </a:xfrm>
          <a:prstGeom prst="line">
            <a:avLst/>
          </a:prstGeom>
          <a:ln>
            <a:solidFill>
              <a:srgbClr val="193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090F6894-E796-2A40-8783-182AD34A4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2B29E76-328B-8742-BFE2-823DD5D39D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24088" y="2100263"/>
            <a:ext cx="903288" cy="1331912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6FCADA57-C0A0-5D4F-ABFE-24007F82AC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25021" y="2100263"/>
            <a:ext cx="903288" cy="133191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94EAFF9D-7304-1642-8859-35CEFD28D4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4088" y="4617686"/>
            <a:ext cx="903288" cy="133191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274E9F46-68AD-1645-9679-4646530F533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25021" y="4617686"/>
            <a:ext cx="903288" cy="1331912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EB58E-3AE5-6948-BD22-A35E713263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97100" y="1855788"/>
            <a:ext cx="3582988" cy="17287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5C436DC-5F5F-5C47-BC7E-BA9B97FE5F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82892" y="1855788"/>
            <a:ext cx="3582988" cy="172878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8013F99-2DD0-7941-97CE-30EED66A37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97100" y="4430023"/>
            <a:ext cx="3582988" cy="172878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7179D97-9393-D542-9346-805B6395A0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82892" y="4430023"/>
            <a:ext cx="3582988" cy="17287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4192472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96AB9A-E2C1-6C44-9C91-87230C4AFA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1788C8-CE24-294D-BFBD-BCA72890847A}"/>
              </a:ext>
            </a:extLst>
          </p:cNvPr>
          <p:cNvSpPr/>
          <p:nvPr userDrawn="1"/>
        </p:nvSpPr>
        <p:spPr>
          <a:xfrm>
            <a:off x="677780" y="1570765"/>
            <a:ext cx="1111590" cy="1216725"/>
          </a:xfrm>
          <a:prstGeom prst="rect">
            <a:avLst/>
          </a:prstGeom>
          <a:solidFill>
            <a:srgbClr val="193968"/>
          </a:solidFill>
          <a:ln>
            <a:solidFill>
              <a:srgbClr val="5D8B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18B9EC-0A7A-D140-9F66-FBD45389282D}"/>
              </a:ext>
            </a:extLst>
          </p:cNvPr>
          <p:cNvCxnSpPr/>
          <p:nvPr userDrawn="1"/>
        </p:nvCxnSpPr>
        <p:spPr>
          <a:xfrm>
            <a:off x="1985210" y="2034698"/>
            <a:ext cx="3623629" cy="0"/>
          </a:xfrm>
          <a:prstGeom prst="line">
            <a:avLst/>
          </a:prstGeom>
          <a:ln>
            <a:solidFill>
              <a:srgbClr val="5D8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86A69E0-B20C-4F41-BC2E-3DE7046AF80C}"/>
              </a:ext>
            </a:extLst>
          </p:cNvPr>
          <p:cNvSpPr/>
          <p:nvPr userDrawn="1"/>
        </p:nvSpPr>
        <p:spPr>
          <a:xfrm>
            <a:off x="6422741" y="1570765"/>
            <a:ext cx="1111590" cy="1216725"/>
          </a:xfrm>
          <a:prstGeom prst="rect">
            <a:avLst/>
          </a:prstGeom>
          <a:solidFill>
            <a:srgbClr val="193968"/>
          </a:solidFill>
          <a:ln>
            <a:solidFill>
              <a:srgbClr val="5D8B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CF2C8A-240F-CA48-B754-F27FBC61AF5B}"/>
              </a:ext>
            </a:extLst>
          </p:cNvPr>
          <p:cNvCxnSpPr/>
          <p:nvPr userDrawn="1"/>
        </p:nvCxnSpPr>
        <p:spPr>
          <a:xfrm>
            <a:off x="7730171" y="2034698"/>
            <a:ext cx="3623629" cy="0"/>
          </a:xfrm>
          <a:prstGeom prst="line">
            <a:avLst/>
          </a:prstGeom>
          <a:ln>
            <a:solidFill>
              <a:srgbClr val="5D8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DF4D3A0-BFD7-4741-B690-FAD2FE27D0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179635DD-05CD-FE45-80AB-58CA88082A5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77780" y="3770592"/>
            <a:ext cx="5193756" cy="2741149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63691464-0491-5A4F-94C2-FB7440B5A6B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98356" y="3770592"/>
            <a:ext cx="5193756" cy="2741149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7DA987-E557-C94A-9886-F3C9C9952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B038C65-F794-324B-BD5E-CC8D411B50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7644" y="1741678"/>
            <a:ext cx="965282" cy="89129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DF2A2CAF-EFFF-694D-AE7A-5BED27DAA9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91111" y="1741678"/>
            <a:ext cx="965282" cy="89129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40BC7C3B-34FA-254D-AD62-1A014093DE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4279" y="2143956"/>
            <a:ext cx="3887257" cy="1398948"/>
          </a:xfrm>
        </p:spPr>
        <p:txBody>
          <a:bodyPr>
            <a:noAutofit/>
          </a:bodyPr>
          <a:lstStyle>
            <a:lvl1pPr marL="0" indent="0" algn="l">
              <a:buNone/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66FD5739-E9A2-A34B-8072-F9B92F4C06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54885" y="2143956"/>
            <a:ext cx="3837227" cy="1398948"/>
          </a:xfrm>
        </p:spPr>
        <p:txBody>
          <a:bodyPr>
            <a:noAutofit/>
          </a:bodyPr>
          <a:lstStyle>
            <a:lvl1pPr marL="0" indent="0" algn="l">
              <a:buNone/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8A1F4E7F-4E0B-2F48-9974-9EEC9B089D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84279" y="1570765"/>
            <a:ext cx="3887257" cy="38243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Title</a:t>
            </a: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0748AE88-65A5-7C45-962F-B9D4773001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42527" y="1570765"/>
            <a:ext cx="3837227" cy="38243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36074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52A621-B74F-3A41-A866-D2CD7F26E2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" y="0"/>
            <a:ext cx="12195655" cy="57378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3A74CB-75CA-FB48-A8B5-239B7A321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" y="1253809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795348-E952-2E4A-B6F1-C0FE7ADEFF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E6F119-D7E5-DE4E-A9F5-72940F83BFA5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117FCBB-E158-AB44-BD1F-E332C48A85F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49184" y="5688429"/>
            <a:ext cx="4157472" cy="1029364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OU</a:t>
            </a:r>
            <a:br>
              <a:rPr lang="en-US" dirty="0"/>
            </a:br>
            <a:r>
              <a:rPr lang="en-US" dirty="0"/>
              <a:t>LOGO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B58202-31F7-CE4A-9978-3C1A0749C2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9617" y="6004119"/>
            <a:ext cx="3973068" cy="5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431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3FAEA8-EB98-4C44-97DB-4584FF5EF6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228755" cy="687867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96E3922-80F1-674E-82A0-ED8BFD479437}"/>
              </a:ext>
            </a:extLst>
          </p:cNvPr>
          <p:cNvSpPr/>
          <p:nvPr userDrawn="1"/>
        </p:nvSpPr>
        <p:spPr>
          <a:xfrm>
            <a:off x="4254199" y="3263602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112221-1811-C34E-883D-3E87A1E2F20B}"/>
              </a:ext>
            </a:extLst>
          </p:cNvPr>
          <p:cNvSpPr/>
          <p:nvPr userDrawn="1"/>
        </p:nvSpPr>
        <p:spPr>
          <a:xfrm>
            <a:off x="4254199" y="1589401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019D9D0-DC53-7C4D-8B70-66C6E379CE98}"/>
              </a:ext>
            </a:extLst>
          </p:cNvPr>
          <p:cNvSpPr/>
          <p:nvPr userDrawn="1"/>
        </p:nvSpPr>
        <p:spPr>
          <a:xfrm>
            <a:off x="4254199" y="4971075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dirty="0">
              <a:solidFill>
                <a:srgbClr val="153259"/>
              </a:solidFill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79AC5F4-932A-7844-BB3D-C9CB97378AEC}"/>
              </a:ext>
            </a:extLst>
          </p:cNvPr>
          <p:cNvSpPr/>
          <p:nvPr userDrawn="1"/>
        </p:nvSpPr>
        <p:spPr>
          <a:xfrm>
            <a:off x="8039266" y="3263602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61FA1A4-2D9E-C443-9EC6-2B139AF14205}"/>
              </a:ext>
            </a:extLst>
          </p:cNvPr>
          <p:cNvSpPr/>
          <p:nvPr userDrawn="1"/>
        </p:nvSpPr>
        <p:spPr>
          <a:xfrm>
            <a:off x="8039266" y="1589401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1073F2A-5716-F747-8DF2-3D58169069D5}"/>
              </a:ext>
            </a:extLst>
          </p:cNvPr>
          <p:cNvSpPr/>
          <p:nvPr userDrawn="1"/>
        </p:nvSpPr>
        <p:spPr>
          <a:xfrm>
            <a:off x="8039266" y="4971075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dirty="0">
              <a:solidFill>
                <a:srgbClr val="153259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67735D-AF38-2048-8273-E41AD16C9CC9}"/>
              </a:ext>
            </a:extLst>
          </p:cNvPr>
          <p:cNvSpPr/>
          <p:nvPr userDrawn="1"/>
        </p:nvSpPr>
        <p:spPr>
          <a:xfrm>
            <a:off x="455635" y="3263602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EAE293-5074-4942-AFA0-C9EBA7D80D52}"/>
              </a:ext>
            </a:extLst>
          </p:cNvPr>
          <p:cNvSpPr/>
          <p:nvPr userDrawn="1"/>
        </p:nvSpPr>
        <p:spPr>
          <a:xfrm>
            <a:off x="455635" y="1589401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9C3D3B-E4CB-0345-BC42-57DB04C4EB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094" y="1988526"/>
            <a:ext cx="819195" cy="8191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019B94-DB7D-EC4B-9592-9F388ED6C7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103581" y="3718760"/>
            <a:ext cx="781241" cy="7812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F64031-469F-BE40-B03A-BF0D977C543A}"/>
              </a:ext>
            </a:extLst>
          </p:cNvPr>
          <p:cNvSpPr txBox="1"/>
          <p:nvPr userDrawn="1"/>
        </p:nvSpPr>
        <p:spPr>
          <a:xfrm>
            <a:off x="8799238" y="1725157"/>
            <a:ext cx="293897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 CAMPUSES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GAITHERSBURG, MD [HQ] BOULDER, CO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FC01BF-48F6-504B-8AC7-7001A42ED7E4}"/>
              </a:ext>
            </a:extLst>
          </p:cNvPr>
          <p:cNvSpPr txBox="1"/>
          <p:nvPr userDrawn="1"/>
        </p:nvSpPr>
        <p:spPr>
          <a:xfrm>
            <a:off x="2094043" y="3495549"/>
            <a:ext cx="1650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3,500+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ASSOCIATES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1995C5-3C7C-1F43-B9C5-C398C8E2C4BF}"/>
              </a:ext>
            </a:extLst>
          </p:cNvPr>
          <p:cNvSpPr txBox="1"/>
          <p:nvPr userDrawn="1"/>
        </p:nvSpPr>
        <p:spPr>
          <a:xfrm>
            <a:off x="5683795" y="3403820"/>
            <a:ext cx="1909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COLLABORATIVE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INSTITUTES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53259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D35E20-CBC2-8D4B-AB5F-FDF3B4DD77FA}"/>
              </a:ext>
            </a:extLst>
          </p:cNvPr>
          <p:cNvSpPr txBox="1"/>
          <p:nvPr userDrawn="1"/>
        </p:nvSpPr>
        <p:spPr>
          <a:xfrm>
            <a:off x="5614871" y="1680959"/>
            <a:ext cx="1909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NOBEL PRIZES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1466ED-0794-B742-B10D-198B2E4D7639}"/>
              </a:ext>
            </a:extLst>
          </p:cNvPr>
          <p:cNvSpPr txBox="1"/>
          <p:nvPr userDrawn="1"/>
        </p:nvSpPr>
        <p:spPr>
          <a:xfrm>
            <a:off x="8935437" y="3371504"/>
            <a:ext cx="2493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400+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BUSINESSES USING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NIST FACILITIES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8E1F1E8-23EC-504B-B3ED-DA48B06E53B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4400" y="1753654"/>
            <a:ext cx="860897" cy="8608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F7B0BF-AD17-A246-BC90-25B221DBBA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400" y="3495549"/>
            <a:ext cx="814711" cy="8147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A29517-6825-3940-A765-BE78AB76922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554043" y="3581773"/>
            <a:ext cx="967532" cy="9675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6C1196-B270-EA45-BA25-19D47C24C7E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486498" y="1841361"/>
            <a:ext cx="843319" cy="8433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C4C7714-DD0A-564B-90CA-9E48019D4416}"/>
              </a:ext>
            </a:extLst>
          </p:cNvPr>
          <p:cNvSpPr txBox="1"/>
          <p:nvPr userDrawn="1"/>
        </p:nvSpPr>
        <p:spPr>
          <a:xfrm>
            <a:off x="2000530" y="1624482"/>
            <a:ext cx="21697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3,400+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FEDERAL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EMPLOYEES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324670-24A7-8942-99CC-683B45DC853F}"/>
              </a:ext>
            </a:extLst>
          </p:cNvPr>
          <p:cNvSpPr/>
          <p:nvPr userDrawn="1"/>
        </p:nvSpPr>
        <p:spPr>
          <a:xfrm>
            <a:off x="455635" y="4971075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dirty="0">
              <a:solidFill>
                <a:srgbClr val="153259"/>
              </a:solidFill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29BD56D-8D29-FC42-90CE-A2E6DBEE2C86}"/>
              </a:ext>
            </a:extLst>
          </p:cNvPr>
          <p:cNvSpPr/>
          <p:nvPr userDrawn="1"/>
        </p:nvSpPr>
        <p:spPr>
          <a:xfrm>
            <a:off x="1934394" y="5181034"/>
            <a:ext cx="2133121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en-US" dirty="0">
                <a:solidFill>
                  <a:srgbClr val="153259"/>
                </a:solidFill>
                <a:cs typeface="Arial" panose="020B0604020202020204" pitchFamily="34" charset="0"/>
              </a:rPr>
              <a:t>NATIONAL OFFICE COORDINATING 14 MANUFACTURING INSTITUTES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BA4E52-3583-CA4C-8A59-D6C87C7939AC}"/>
              </a:ext>
            </a:extLst>
          </p:cNvPr>
          <p:cNvSpPr/>
          <p:nvPr userDrawn="1"/>
        </p:nvSpPr>
        <p:spPr>
          <a:xfrm>
            <a:off x="5436148" y="4937804"/>
            <a:ext cx="25072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srgbClr val="153259"/>
                </a:solidFill>
                <a:cs typeface="Arial" panose="020B0604020202020204" pitchFamily="34" charset="0"/>
              </a:rPr>
              <a:t>51 </a:t>
            </a:r>
          </a:p>
          <a:p>
            <a:pPr lvl="0">
              <a:defRPr/>
            </a:pPr>
            <a:r>
              <a:rPr lang="en-US" dirty="0">
                <a:solidFill>
                  <a:srgbClr val="153259"/>
                </a:solidFill>
                <a:cs typeface="Arial" panose="020B0604020202020204" pitchFamily="34" charset="0"/>
              </a:rPr>
              <a:t>MANUFACTURING EXTENSION PARTNERSHIP CENTERS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D9E3CDD-30D1-2B4D-9388-C0A678481C2B}"/>
              </a:ext>
            </a:extLst>
          </p:cNvPr>
          <p:cNvSpPr/>
          <p:nvPr userDrawn="1"/>
        </p:nvSpPr>
        <p:spPr>
          <a:xfrm>
            <a:off x="9130174" y="5242033"/>
            <a:ext cx="25072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153259"/>
                </a:solidFill>
                <a:cs typeface="Arial" panose="020B0604020202020204" pitchFamily="34" charset="0"/>
              </a:rPr>
              <a:t>U.S. BALDRIGE PERFORMANCE EXCELLENCE PROGRAM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D00AFC6-2C5C-4043-AA26-380A47C3777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005" y="5420326"/>
            <a:ext cx="1190544" cy="680132"/>
          </a:xfrm>
          <a:prstGeom prst="rect">
            <a:avLst/>
          </a:prstGeom>
          <a:effectLst>
            <a:glow rad="25400">
              <a:schemeClr val="bg1">
                <a:alpha val="60000"/>
              </a:schemeClr>
            </a:glo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6FA5F9C-E682-0347-92CC-DF3A6E9BDC0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221144" y="5207468"/>
            <a:ext cx="843319" cy="84331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3F042BF-5E82-4144-AB34-25CC7FE9E99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433446" y="5242033"/>
            <a:ext cx="967532" cy="96753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02FFD8D-7CDC-F443-90C2-85489EAA9B01}"/>
              </a:ext>
            </a:extLst>
          </p:cNvPr>
          <p:cNvSpPr txBox="1"/>
          <p:nvPr userDrawn="1"/>
        </p:nvSpPr>
        <p:spPr>
          <a:xfrm>
            <a:off x="1" y="204498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NIST AT A GLANCE</a:t>
            </a:r>
          </a:p>
        </p:txBody>
      </p:sp>
    </p:spTree>
    <p:extLst>
      <p:ext uri="{BB962C8B-B14F-4D97-AF65-F5344CB8AC3E}">
        <p14:creationId xmlns:p14="http://schemas.microsoft.com/office/powerpoint/2010/main" val="21370839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D848734-8942-BF48-9547-1AC96494F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253" y="1957038"/>
            <a:ext cx="10753493" cy="11430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cs typeface="Arial" panose="020B0604020202020204" pitchFamily="34" charset="0"/>
              </a:rPr>
              <a:t>To promote U.S. innovation and industrial competitiveness by advancing </a:t>
            </a:r>
            <a:r>
              <a:rPr lang="en-US" sz="3600" dirty="0">
                <a:solidFill>
                  <a:srgbClr val="5D8B72"/>
                </a:solidFill>
                <a:cs typeface="Arial" panose="020B0604020202020204" pitchFamily="34" charset="0"/>
              </a:rPr>
              <a:t>measurement science</a:t>
            </a:r>
            <a:r>
              <a:rPr lang="en-US" dirty="0">
                <a:solidFill>
                  <a:srgbClr val="5D8B72"/>
                </a:solidFill>
                <a:cs typeface="Arial" panose="020B0604020202020204" pitchFamily="34" charset="0"/>
              </a:rPr>
              <a:t>, </a:t>
            </a:r>
            <a:r>
              <a:rPr lang="en-US" sz="3600" dirty="0">
                <a:solidFill>
                  <a:srgbClr val="5D8B72"/>
                </a:solidFill>
                <a:cs typeface="Arial" panose="020B0604020202020204" pitchFamily="34" charset="0"/>
              </a:rPr>
              <a:t>standards</a:t>
            </a:r>
            <a:r>
              <a:rPr lang="en-US" dirty="0">
                <a:solidFill>
                  <a:srgbClr val="5D8B72"/>
                </a:solidFill>
                <a:cs typeface="Arial" panose="020B0604020202020204" pitchFamily="34" charset="0"/>
              </a:rPr>
              <a:t>, and </a:t>
            </a:r>
            <a:r>
              <a:rPr lang="en-US" sz="3600" dirty="0">
                <a:solidFill>
                  <a:srgbClr val="5D8B72"/>
                </a:solidFill>
                <a:cs typeface="Arial" panose="020B0604020202020204" pitchFamily="34" charset="0"/>
              </a:rPr>
              <a:t>technology</a:t>
            </a:r>
            <a:r>
              <a:rPr lang="en-US" dirty="0">
                <a:solidFill>
                  <a:srgbClr val="5D8B72"/>
                </a:solidFill>
                <a:cs typeface="Arial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in ways that enhance economic security and improve our quality of life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7F837-8B7B-0147-BED5-B90764991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7792" y="3790711"/>
            <a:ext cx="3895664" cy="2502513"/>
          </a:xfrm>
          <a:prstGeom prst="rect">
            <a:avLst/>
          </a:prstGeom>
          <a:ln w="38100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65FFDD-46F1-1042-90E6-48D558B413AE}"/>
              </a:ext>
            </a:extLst>
          </p:cNvPr>
          <p:cNvSpPr/>
          <p:nvPr userDrawn="1"/>
        </p:nvSpPr>
        <p:spPr>
          <a:xfrm>
            <a:off x="0" y="3790711"/>
            <a:ext cx="3916875" cy="2490548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10"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E986C5-491C-5F4C-A916-7269FE891C55}"/>
              </a:ext>
            </a:extLst>
          </p:cNvPr>
          <p:cNvSpPr/>
          <p:nvPr userDrawn="1"/>
        </p:nvSpPr>
        <p:spPr>
          <a:xfrm>
            <a:off x="8275125" y="3790711"/>
            <a:ext cx="3916875" cy="249054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B49EE5-11BC-5F45-A896-A86F6FB3E5B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9C50A8-61CF-0446-843A-65AF899FAE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F4F98F9-08D8-D64E-9EEE-7D543E307C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NIST Mission</a:t>
            </a:r>
          </a:p>
        </p:txBody>
      </p:sp>
    </p:spTree>
    <p:extLst>
      <p:ext uri="{BB962C8B-B14F-4D97-AF65-F5344CB8AC3E}">
        <p14:creationId xmlns:p14="http://schemas.microsoft.com/office/powerpoint/2010/main" val="7202099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D859F45-DEFE-E946-8485-EFF0A4E34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5530511-2018-504F-9953-51006AA102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A9FA9B9B-6A33-B546-84D9-C6A19655ACF4}"/>
              </a:ext>
            </a:extLst>
          </p:cNvPr>
          <p:cNvCxnSpPr>
            <a:cxnSpLocks/>
          </p:cNvCxnSpPr>
          <p:nvPr userDrawn="1"/>
        </p:nvCxnSpPr>
        <p:spPr>
          <a:xfrm rot="5400000" flipH="1" flipV="1">
            <a:off x="6149134" y="-96717"/>
            <a:ext cx="12700" cy="7493522"/>
          </a:xfrm>
          <a:prstGeom prst="bentConnector3">
            <a:avLst>
              <a:gd name="adj1" fmla="val 1800000"/>
            </a:avLst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CF87C86-E242-F84E-B196-B7C630917BA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07616" y="1269868"/>
            <a:ext cx="2934918" cy="33855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 eaLnBrk="0" hangingPunct="0">
              <a:spcBef>
                <a:spcPts val="600"/>
              </a:spcBef>
            </a:pPr>
            <a:r>
              <a:rPr lang="en-US" sz="1600" b="1" dirty="0">
                <a:cs typeface="Arial" panose="020B0604020202020204" pitchFamily="34" charset="0"/>
              </a:rPr>
              <a:t>Chief of Staff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DBA01E84-59FC-0E46-879F-CC74470628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48785" y="3623862"/>
            <a:ext cx="2651760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F294A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57200" eaLnBrk="0" hangingPunct="0"/>
            <a:r>
              <a:rPr lang="en-US" sz="1600" b="1" dirty="0">
                <a:cs typeface="Arial" panose="020B0604020202020204" pitchFamily="34" charset="0"/>
              </a:rPr>
              <a:t>Laboratory Programs 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AD404A8F-5B47-B44A-B263-60ACDCCE953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42307" y="3623862"/>
            <a:ext cx="2651760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F294A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57200" eaLnBrk="0" hangingPunct="0"/>
            <a:r>
              <a:rPr lang="en-US" sz="1600" b="1" dirty="0">
                <a:cs typeface="Arial" panose="020B0604020202020204" pitchFamily="34" charset="0"/>
              </a:rPr>
              <a:t>Management Resources</a:t>
            </a:r>
            <a:r>
              <a:rPr lang="en-US" sz="1600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28">
            <a:extLst>
              <a:ext uri="{FF2B5EF4-FFF2-40B4-BE49-F238E27FC236}">
                <a16:creationId xmlns:a16="http://schemas.microsoft.com/office/drawing/2014/main" id="{64053C10-3C7B-E947-B159-BBD4022E88F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61636" y="5570602"/>
            <a:ext cx="203250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cs typeface="Arial" panose="020B0604020202020204" pitchFamily="34" charset="0"/>
              </a:rPr>
              <a:t>Jim Olthoff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Associate Director 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for Laboratory Programs (Acting)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06B7AB3-EA22-C84C-84CE-DF5F7405228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5961" y="4107562"/>
            <a:ext cx="1351458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30">
            <a:extLst>
              <a:ext uri="{FF2B5EF4-FFF2-40B4-BE49-F238E27FC236}">
                <a16:creationId xmlns:a16="http://schemas.microsoft.com/office/drawing/2014/main" id="{CCBC735A-3392-9B40-B838-67FC46244DE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16328" y="5570602"/>
            <a:ext cx="291253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cs typeface="Arial" panose="020B0604020202020204" pitchFamily="34" charset="0"/>
              </a:rPr>
              <a:t>Phillip Singerman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Associate Director 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for Innovation and Industry Services</a:t>
            </a:r>
          </a:p>
        </p:txBody>
      </p:sp>
      <p:sp>
        <p:nvSpPr>
          <p:cNvPr id="14" name="TextBox 32">
            <a:extLst>
              <a:ext uri="{FF2B5EF4-FFF2-40B4-BE49-F238E27FC236}">
                <a16:creationId xmlns:a16="http://schemas.microsoft.com/office/drawing/2014/main" id="{A99217C5-CB1A-4244-BBA7-A97558BFA02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894962" y="5570602"/>
            <a:ext cx="22649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cs typeface="Arial" panose="020B0604020202020204" pitchFamily="34" charset="0"/>
              </a:rPr>
              <a:t>Del Brockett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Associate Director 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for Management Resources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F9CF9D-E86B-B240-985B-F7424D2B2A50}"/>
              </a:ext>
            </a:extLst>
          </p:cNvPr>
          <p:cNvCxnSpPr/>
          <p:nvPr userDrawn="1"/>
        </p:nvCxnSpPr>
        <p:spPr>
          <a:xfrm flipV="1">
            <a:off x="4527521" y="1397167"/>
            <a:ext cx="673943" cy="7388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35A3F3-244A-EB40-90DA-D6815E8BFE57}"/>
              </a:ext>
            </a:extLst>
          </p:cNvPr>
          <p:cNvCxnSpPr>
            <a:cxnSpLocks/>
            <a:stCxn id="19" idx="2"/>
          </p:cNvCxnSpPr>
          <p:nvPr userDrawn="1"/>
        </p:nvCxnSpPr>
        <p:spPr>
          <a:xfrm>
            <a:off x="6155484" y="1589222"/>
            <a:ext cx="0" cy="204099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30">
            <a:extLst>
              <a:ext uri="{FF2B5EF4-FFF2-40B4-BE49-F238E27FC236}">
                <a16:creationId xmlns:a16="http://schemas.microsoft.com/office/drawing/2014/main" id="{94D5E34B-FA1F-7F45-95CE-FD0B3162E47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14675" y="2033444"/>
            <a:ext cx="291253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cs typeface="Arial" panose="020B0604020202020204" pitchFamily="34" charset="0"/>
              </a:rPr>
              <a:t>Walter Copan</a:t>
            </a:r>
          </a:p>
          <a:p>
            <a:r>
              <a:rPr lang="en-US" sz="1400" dirty="0">
                <a:cs typeface="Arial" panose="020B0604020202020204" pitchFamily="34" charset="0"/>
              </a:rPr>
              <a:t>Under Secretary of Commerce for Standards and Technology, and </a:t>
            </a:r>
          </a:p>
          <a:p>
            <a:r>
              <a:rPr lang="en-US" sz="1400" dirty="0">
                <a:cs typeface="Arial" panose="020B0604020202020204" pitchFamily="34" charset="0"/>
              </a:rPr>
              <a:t>NIST Director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A90EA71-7C7D-AB4F-A015-1663AE3CA7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9905" y="4099938"/>
            <a:ext cx="1201145" cy="147828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19D4C47-C1E0-C041-9381-05ECE15FE30C}"/>
              </a:ext>
            </a:extLst>
          </p:cNvPr>
          <p:cNvSpPr txBox="1"/>
          <p:nvPr userDrawn="1"/>
        </p:nvSpPr>
        <p:spPr bwMode="auto">
          <a:xfrm>
            <a:off x="5031335" y="1250668"/>
            <a:ext cx="2248298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F294A"/>
            </a:solidFill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ea typeface="Calibri" pitchFamily="34" charset="0"/>
                <a:cs typeface="Arial" panose="020B0604020202020204" pitchFamily="34" charset="0"/>
              </a:rPr>
              <a:t>Director</a:t>
            </a:r>
            <a:endParaRPr lang="en-US" sz="1600" u="sng" dirty="0"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2BD89F-DF00-7E47-AD2E-94AAB5B2D4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770" y="1705110"/>
            <a:ext cx="1477447" cy="16107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5FAF1A-1471-324B-9A80-31B0FE67957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675" y="4095192"/>
            <a:ext cx="1186427" cy="1483035"/>
          </a:xfrm>
          <a:prstGeom prst="rect">
            <a:avLst/>
          </a:prstGeom>
        </p:spPr>
      </p:pic>
      <p:sp>
        <p:nvSpPr>
          <p:cNvPr id="22" name="TextBox 4">
            <a:extLst>
              <a:ext uri="{FF2B5EF4-FFF2-40B4-BE49-F238E27FC236}">
                <a16:creationId xmlns:a16="http://schemas.microsoft.com/office/drawing/2014/main" id="{D20CC0A2-3FCA-1048-A373-30A4FDDBD1A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36422" y="3643200"/>
            <a:ext cx="3570008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F294A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 eaLnBrk="0" hangingPunct="0"/>
            <a:r>
              <a:rPr lang="en-US" sz="1600" b="1" dirty="0">
                <a:ea typeface="Calibri" pitchFamily="34" charset="0"/>
                <a:cs typeface="Arial" panose="020B0604020202020204" pitchFamily="34" charset="0"/>
              </a:rPr>
              <a:t>Innovation and Industry Services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48A00F0E-6E4B-0644-BE94-6B236EAD24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Organization Chart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E764644-0B07-6146-B729-DF5E32AB6E2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913" y="1770201"/>
            <a:ext cx="1520898" cy="1520898"/>
          </a:xfrm>
          <a:prstGeom prst="rect">
            <a:avLst/>
          </a:prstGeom>
        </p:spPr>
      </p:pic>
      <p:sp>
        <p:nvSpPr>
          <p:cNvPr id="28" name="TextBox 30">
            <a:extLst>
              <a:ext uri="{FF2B5EF4-FFF2-40B4-BE49-F238E27FC236}">
                <a16:creationId xmlns:a16="http://schemas.microsoft.com/office/drawing/2014/main" id="{857687C3-12EA-574A-B8E6-4E9053BB617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16691" y="2081105"/>
            <a:ext cx="166418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cs typeface="Arial" panose="020B0604020202020204" pitchFamily="34" charset="0"/>
              </a:rPr>
              <a:t>Kevin Kimball</a:t>
            </a:r>
          </a:p>
          <a:p>
            <a:pPr algn="r"/>
            <a:r>
              <a:rPr lang="en-US" sz="1400" dirty="0">
                <a:cs typeface="Arial" panose="020B0604020202020204" pitchFamily="34" charset="0"/>
              </a:rPr>
              <a:t>Chief of Staff </a:t>
            </a:r>
          </a:p>
          <a:p>
            <a:pPr algn="r"/>
            <a:r>
              <a:rPr lang="en-US" sz="1400" dirty="0">
                <a:cs typeface="Arial" panose="020B0604020202020204" pitchFamily="34" charset="0"/>
              </a:rPr>
              <a:t>NIST </a:t>
            </a:r>
          </a:p>
        </p:txBody>
      </p:sp>
    </p:spTree>
    <p:extLst>
      <p:ext uri="{BB962C8B-B14F-4D97-AF65-F5344CB8AC3E}">
        <p14:creationId xmlns:p14="http://schemas.microsoft.com/office/powerpoint/2010/main" val="19954741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B3025B2-F8BD-074A-B93B-B3CE52BAB1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8AB3B5E-F287-6A4D-B452-56C37FB03122}"/>
              </a:ext>
            </a:extLst>
          </p:cNvPr>
          <p:cNvSpPr txBox="1">
            <a:spLocks/>
          </p:cNvSpPr>
          <p:nvPr userDrawn="1"/>
        </p:nvSpPr>
        <p:spPr>
          <a:xfrm>
            <a:off x="574040" y="364516"/>
            <a:ext cx="10515600" cy="52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NIST Joint Institute and Center Locations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DD65A3-8D4A-AF45-8715-9470878107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4E94E506-F106-C244-B60F-8CA086C08B6A}"/>
              </a:ext>
            </a:extLst>
          </p:cNvPr>
          <p:cNvSpPr txBox="1"/>
          <p:nvPr userDrawn="1"/>
        </p:nvSpPr>
        <p:spPr>
          <a:xfrm>
            <a:off x="3862057" y="2793864"/>
            <a:ext cx="2397140" cy="834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Construction (CRF)</a:t>
            </a:r>
          </a:p>
          <a:p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$319 Million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D7846AAB-11D3-E841-9894-7B7B61B03641}"/>
              </a:ext>
            </a:extLst>
          </p:cNvPr>
          <p:cNvSpPr txBox="1"/>
          <p:nvPr userDrawn="1"/>
        </p:nvSpPr>
        <p:spPr>
          <a:xfrm>
            <a:off x="6356593" y="3686323"/>
            <a:ext cx="2164091" cy="119301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Laboratory Research (STRS) </a:t>
            </a: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$724.5 Million</a:t>
            </a:r>
            <a:endParaRPr lang="en-US" sz="1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CA1B31-BBE2-B048-8CD8-C998AB3325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45" y="1090623"/>
            <a:ext cx="9348400" cy="5780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FD4393-4391-6045-9F32-78418A08EB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7727" y="1416189"/>
            <a:ext cx="8623760" cy="4854477"/>
          </a:xfrm>
          <a:prstGeom prst="rect">
            <a:avLst/>
          </a:prstGeom>
          <a:ln>
            <a:noFill/>
          </a:ln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61E7DCD-0B06-1446-80C8-3F7BCC7DE0DC}"/>
              </a:ext>
            </a:extLst>
          </p:cNvPr>
          <p:cNvSpPr txBox="1">
            <a:spLocks/>
          </p:cNvSpPr>
          <p:nvPr userDrawn="1"/>
        </p:nvSpPr>
        <p:spPr>
          <a:xfrm>
            <a:off x="3214960" y="3169416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71C98AA-677E-F04D-9F63-3038C0AD6B81}"/>
              </a:ext>
            </a:extLst>
          </p:cNvPr>
          <p:cNvSpPr txBox="1">
            <a:spLocks/>
          </p:cNvSpPr>
          <p:nvPr userDrawn="1"/>
        </p:nvSpPr>
        <p:spPr>
          <a:xfrm>
            <a:off x="7187060" y="4277357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F95B416-3E1A-4044-95A2-0CC4233D6A9A}"/>
              </a:ext>
            </a:extLst>
          </p:cNvPr>
          <p:cNvSpPr txBox="1">
            <a:spLocks/>
          </p:cNvSpPr>
          <p:nvPr userDrawn="1"/>
        </p:nvSpPr>
        <p:spPr>
          <a:xfrm>
            <a:off x="542877" y="3142212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CBD3F4E-5A68-9D4D-876D-82B38612D03F}"/>
              </a:ext>
            </a:extLst>
          </p:cNvPr>
          <p:cNvSpPr txBox="1">
            <a:spLocks/>
          </p:cNvSpPr>
          <p:nvPr userDrawn="1"/>
        </p:nvSpPr>
        <p:spPr>
          <a:xfrm>
            <a:off x="2765628" y="5876746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ED57899-E7FA-3240-93AA-E9A2CE1D9A65}"/>
              </a:ext>
            </a:extLst>
          </p:cNvPr>
          <p:cNvSpPr txBox="1">
            <a:spLocks/>
          </p:cNvSpPr>
          <p:nvPr userDrawn="1"/>
        </p:nvSpPr>
        <p:spPr>
          <a:xfrm>
            <a:off x="3214960" y="3018945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CDE4BE8-B56C-454A-BD45-E71A377CC810}"/>
              </a:ext>
            </a:extLst>
          </p:cNvPr>
          <p:cNvSpPr txBox="1">
            <a:spLocks/>
          </p:cNvSpPr>
          <p:nvPr userDrawn="1"/>
        </p:nvSpPr>
        <p:spPr>
          <a:xfrm>
            <a:off x="7187060" y="4126886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4D6DB6D-AD46-C34E-8525-2FD726B86976}"/>
              </a:ext>
            </a:extLst>
          </p:cNvPr>
          <p:cNvSpPr txBox="1">
            <a:spLocks/>
          </p:cNvSpPr>
          <p:nvPr userDrawn="1"/>
        </p:nvSpPr>
        <p:spPr>
          <a:xfrm>
            <a:off x="542877" y="2991741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94A15A3-6FED-764F-B477-8EE7D0C1D4E7}"/>
              </a:ext>
            </a:extLst>
          </p:cNvPr>
          <p:cNvSpPr txBox="1">
            <a:spLocks/>
          </p:cNvSpPr>
          <p:nvPr userDrawn="1"/>
        </p:nvSpPr>
        <p:spPr>
          <a:xfrm>
            <a:off x="2765628" y="5726275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364D897-B602-6341-86B9-6D9D6EBC8988}"/>
              </a:ext>
            </a:extLst>
          </p:cNvPr>
          <p:cNvGrpSpPr/>
          <p:nvPr userDrawn="1"/>
        </p:nvGrpSpPr>
        <p:grpSpPr>
          <a:xfrm>
            <a:off x="9386496" y="1161625"/>
            <a:ext cx="1827651" cy="504470"/>
            <a:chOff x="9386496" y="1161625"/>
            <a:chExt cx="1827651" cy="504470"/>
          </a:xfrm>
        </p:grpSpPr>
        <p:pic>
          <p:nvPicPr>
            <p:cNvPr id="28" name="Graphic 108">
              <a:extLst>
                <a:ext uri="{FF2B5EF4-FFF2-40B4-BE49-F238E27FC236}">
                  <a16:creationId xmlns:a16="http://schemas.microsoft.com/office/drawing/2014/main" id="{FFA80D8C-CF88-E847-A5F5-2C20CBCF9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39398" y="1161625"/>
              <a:ext cx="374749" cy="50447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B89AE2-4A3A-1943-87C3-2F509488F9DE}"/>
                </a:ext>
              </a:extLst>
            </p:cNvPr>
            <p:cNvSpPr txBox="1"/>
            <p:nvPr/>
          </p:nvSpPr>
          <p:spPr>
            <a:xfrm>
              <a:off x="9386496" y="1194762"/>
              <a:ext cx="13178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NIST Campuses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3AE01B7-00AA-EE49-A785-2F052321F0E9}"/>
              </a:ext>
            </a:extLst>
          </p:cNvPr>
          <p:cNvGrpSpPr/>
          <p:nvPr userDrawn="1"/>
        </p:nvGrpSpPr>
        <p:grpSpPr>
          <a:xfrm>
            <a:off x="9386496" y="1784590"/>
            <a:ext cx="2530035" cy="533287"/>
            <a:chOff x="9386496" y="1784590"/>
            <a:chExt cx="2530035" cy="533287"/>
          </a:xfrm>
        </p:grpSpPr>
        <p:pic>
          <p:nvPicPr>
            <p:cNvPr id="31" name="Graphic 102">
              <a:extLst>
                <a:ext uri="{FF2B5EF4-FFF2-40B4-BE49-F238E27FC236}">
                  <a16:creationId xmlns:a16="http://schemas.microsoft.com/office/drawing/2014/main" id="{6AB527EF-9214-3B4A-9B5C-C9AC0E163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16566" y="1784590"/>
              <a:ext cx="399965" cy="53328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2E5ED88-0A63-9748-8A21-303852BE35CD}"/>
                </a:ext>
              </a:extLst>
            </p:cNvPr>
            <p:cNvSpPr txBox="1"/>
            <p:nvPr/>
          </p:nvSpPr>
          <p:spPr>
            <a:xfrm>
              <a:off x="9386496" y="1998702"/>
              <a:ext cx="22086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Joint Institutes and Centers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575B130-E9F3-B24B-AAA2-A7A9CAE6239B}"/>
              </a:ext>
            </a:extLst>
          </p:cNvPr>
          <p:cNvGrpSpPr/>
          <p:nvPr userDrawn="1"/>
        </p:nvGrpSpPr>
        <p:grpSpPr>
          <a:xfrm>
            <a:off x="9386496" y="5555020"/>
            <a:ext cx="2496882" cy="533287"/>
            <a:chOff x="9386496" y="5555020"/>
            <a:chExt cx="2496882" cy="533287"/>
          </a:xfrm>
        </p:grpSpPr>
        <p:pic>
          <p:nvPicPr>
            <p:cNvPr id="34" name="Graphic 109">
              <a:extLst>
                <a:ext uri="{FF2B5EF4-FFF2-40B4-BE49-F238E27FC236}">
                  <a16:creationId xmlns:a16="http://schemas.microsoft.com/office/drawing/2014/main" id="{26ADF03A-7FD8-3144-995F-0A3902088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483413" y="5555020"/>
              <a:ext cx="399965" cy="53328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899E5B6-41CC-FE41-B8D1-D556FED1BB68}"/>
                </a:ext>
              </a:extLst>
            </p:cNvPr>
            <p:cNvSpPr txBox="1"/>
            <p:nvPr/>
          </p:nvSpPr>
          <p:spPr>
            <a:xfrm>
              <a:off x="9386496" y="5684416"/>
              <a:ext cx="21300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NIST Centers of Excellence</a:t>
              </a:r>
              <a:endParaRPr lang="en-US" sz="1400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F38E21D-AD40-9241-A183-9E2879481C76}"/>
              </a:ext>
            </a:extLst>
          </p:cNvPr>
          <p:cNvGrpSpPr/>
          <p:nvPr userDrawn="1"/>
        </p:nvGrpSpPr>
        <p:grpSpPr>
          <a:xfrm>
            <a:off x="7466568" y="2282245"/>
            <a:ext cx="4492860" cy="1198003"/>
            <a:chOff x="7466568" y="2282245"/>
            <a:chExt cx="4492860" cy="1198003"/>
          </a:xfrm>
        </p:grpSpPr>
        <p:pic>
          <p:nvPicPr>
            <p:cNvPr id="37" name="Graphic 111">
              <a:extLst>
                <a:ext uri="{FF2B5EF4-FFF2-40B4-BE49-F238E27FC236}">
                  <a16:creationId xmlns:a16="http://schemas.microsoft.com/office/drawing/2014/main" id="{322A6AC0-BC97-7149-A2CD-4B5ABAD93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66568" y="2946961"/>
              <a:ext cx="399965" cy="533287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1AB14AE-47AF-B248-8513-7EDB802AA8B6}"/>
                </a:ext>
              </a:extLst>
            </p:cNvPr>
            <p:cNvSpPr/>
            <p:nvPr/>
          </p:nvSpPr>
          <p:spPr>
            <a:xfrm>
              <a:off x="9386496" y="2282245"/>
              <a:ext cx="2572932" cy="4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National Cybersecurity Center of Excellence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BF3B95F-0E14-1D49-8B67-3F5A78A87FC5}"/>
              </a:ext>
            </a:extLst>
          </p:cNvPr>
          <p:cNvGrpSpPr/>
          <p:nvPr userDrawn="1"/>
        </p:nvGrpSpPr>
        <p:grpSpPr>
          <a:xfrm>
            <a:off x="7704335" y="2660285"/>
            <a:ext cx="4255093" cy="878206"/>
            <a:chOff x="7704335" y="2660285"/>
            <a:chExt cx="4255093" cy="878206"/>
          </a:xfrm>
        </p:grpSpPr>
        <p:pic>
          <p:nvPicPr>
            <p:cNvPr id="40" name="Graphic 110">
              <a:extLst>
                <a:ext uri="{FF2B5EF4-FFF2-40B4-BE49-F238E27FC236}">
                  <a16:creationId xmlns:a16="http://schemas.microsoft.com/office/drawing/2014/main" id="{EC6A9B57-F182-E748-82CB-797BE915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04335" y="3005204"/>
              <a:ext cx="399965" cy="533287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74096E1-07A6-DA4D-9C0C-64BD29427BE8}"/>
                </a:ext>
              </a:extLst>
            </p:cNvPr>
            <p:cNvSpPr/>
            <p:nvPr/>
          </p:nvSpPr>
          <p:spPr>
            <a:xfrm>
              <a:off x="9386496" y="2660285"/>
              <a:ext cx="2572932" cy="4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Institute for Bioscience &amp; Biotechnology Research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F883EAE-3022-D74A-9358-E49A66646BC8}"/>
              </a:ext>
            </a:extLst>
          </p:cNvPr>
          <p:cNvGrpSpPr/>
          <p:nvPr userDrawn="1"/>
        </p:nvGrpSpPr>
        <p:grpSpPr>
          <a:xfrm>
            <a:off x="7089312" y="3961824"/>
            <a:ext cx="5470059" cy="776400"/>
            <a:chOff x="7089312" y="3961824"/>
            <a:chExt cx="5470059" cy="776400"/>
          </a:xfrm>
        </p:grpSpPr>
        <p:pic>
          <p:nvPicPr>
            <p:cNvPr id="43" name="Graphic 98">
              <a:extLst>
                <a:ext uri="{FF2B5EF4-FFF2-40B4-BE49-F238E27FC236}">
                  <a16:creationId xmlns:a16="http://schemas.microsoft.com/office/drawing/2014/main" id="{F32183B4-75E1-0D4B-85D1-813D73259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89312" y="4204937"/>
              <a:ext cx="399965" cy="533287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8F428BB-59C4-E948-A7EC-789AD0815FDF}"/>
                </a:ext>
              </a:extLst>
            </p:cNvPr>
            <p:cNvSpPr/>
            <p:nvPr/>
          </p:nvSpPr>
          <p:spPr>
            <a:xfrm>
              <a:off x="9386496" y="3961824"/>
              <a:ext cx="3172875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Hollings Marine Laboratory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E5A989E-72D3-224F-A927-9A8423CCCF1C}"/>
              </a:ext>
            </a:extLst>
          </p:cNvPr>
          <p:cNvGrpSpPr/>
          <p:nvPr userDrawn="1"/>
        </p:nvGrpSpPr>
        <p:grpSpPr>
          <a:xfrm>
            <a:off x="8233590" y="2664790"/>
            <a:ext cx="4283765" cy="1789138"/>
            <a:chOff x="8233590" y="2664790"/>
            <a:chExt cx="4283765" cy="1789138"/>
          </a:xfrm>
        </p:grpSpPr>
        <p:pic>
          <p:nvPicPr>
            <p:cNvPr id="46" name="Graphic 101">
              <a:extLst>
                <a:ext uri="{FF2B5EF4-FFF2-40B4-BE49-F238E27FC236}">
                  <a16:creationId xmlns:a16="http://schemas.microsoft.com/office/drawing/2014/main" id="{86D49F59-6B42-FC47-8C7D-4C59D28D7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33590" y="2664790"/>
              <a:ext cx="399965" cy="533287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F51B269-1BCC-B047-9A1A-6C6A7B38EAFD}"/>
                </a:ext>
              </a:extLst>
            </p:cNvPr>
            <p:cNvSpPr/>
            <p:nvPr/>
          </p:nvSpPr>
          <p:spPr>
            <a:xfrm>
              <a:off x="9386496" y="4201102"/>
              <a:ext cx="3130859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Brookhaven National Laboratory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B18CFB0-2D6B-C747-87C6-28CDADF99101}"/>
              </a:ext>
            </a:extLst>
          </p:cNvPr>
          <p:cNvGrpSpPr/>
          <p:nvPr userDrawn="1"/>
        </p:nvGrpSpPr>
        <p:grpSpPr>
          <a:xfrm>
            <a:off x="841709" y="3218418"/>
            <a:ext cx="11117719" cy="1640575"/>
            <a:chOff x="841709" y="3218418"/>
            <a:chExt cx="11117719" cy="1640575"/>
          </a:xfrm>
        </p:grpSpPr>
        <p:pic>
          <p:nvPicPr>
            <p:cNvPr id="49" name="Graphic 100">
              <a:extLst>
                <a:ext uri="{FF2B5EF4-FFF2-40B4-BE49-F238E27FC236}">
                  <a16:creationId xmlns:a16="http://schemas.microsoft.com/office/drawing/2014/main" id="{79FD4590-4043-4846-86E0-333759AA3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1709" y="3218418"/>
              <a:ext cx="399965" cy="533287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B3A04CB-43D0-8948-B5F5-435733DD2ECD}"/>
                </a:ext>
              </a:extLst>
            </p:cNvPr>
            <p:cNvSpPr/>
            <p:nvPr/>
          </p:nvSpPr>
          <p:spPr>
            <a:xfrm>
              <a:off x="9386496" y="4455356"/>
              <a:ext cx="2572932" cy="4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Joint Initiative for Metrology in Biology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44DCFC3-FBD5-0843-A7F9-28B98603E539}"/>
              </a:ext>
            </a:extLst>
          </p:cNvPr>
          <p:cNvGrpSpPr/>
          <p:nvPr userDrawn="1"/>
        </p:nvGrpSpPr>
        <p:grpSpPr>
          <a:xfrm>
            <a:off x="2527888" y="5164217"/>
            <a:ext cx="9431540" cy="548786"/>
            <a:chOff x="2527888" y="5164217"/>
            <a:chExt cx="9431540" cy="548786"/>
          </a:xfrm>
        </p:grpSpPr>
        <p:pic>
          <p:nvPicPr>
            <p:cNvPr id="52" name="Graphic 99">
              <a:extLst>
                <a:ext uri="{FF2B5EF4-FFF2-40B4-BE49-F238E27FC236}">
                  <a16:creationId xmlns:a16="http://schemas.microsoft.com/office/drawing/2014/main" id="{310C905F-EE5A-874A-B26C-BD0A2ABBE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27888" y="5179716"/>
              <a:ext cx="399965" cy="533287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3C17C5A-08F0-2048-A7FE-6E5E456B5A9F}"/>
                </a:ext>
              </a:extLst>
            </p:cNvPr>
            <p:cNvSpPr/>
            <p:nvPr/>
          </p:nvSpPr>
          <p:spPr>
            <a:xfrm>
              <a:off x="9386496" y="5164217"/>
              <a:ext cx="2572932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NIST Kauai HI WWVH 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F30EC7E-635E-8B4B-92C7-AF3FB7225306}"/>
              </a:ext>
            </a:extLst>
          </p:cNvPr>
          <p:cNvGrpSpPr/>
          <p:nvPr userDrawn="1"/>
        </p:nvGrpSpPr>
        <p:grpSpPr>
          <a:xfrm>
            <a:off x="3049881" y="3014089"/>
            <a:ext cx="8909547" cy="944338"/>
            <a:chOff x="3049881" y="3014089"/>
            <a:chExt cx="8909547" cy="944338"/>
          </a:xfrm>
        </p:grpSpPr>
        <p:pic>
          <p:nvPicPr>
            <p:cNvPr id="55" name="Graphic 107">
              <a:extLst>
                <a:ext uri="{FF2B5EF4-FFF2-40B4-BE49-F238E27FC236}">
                  <a16:creationId xmlns:a16="http://schemas.microsoft.com/office/drawing/2014/main" id="{6A62D4F3-3ED0-EA4B-8CF6-8028F94D6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9881" y="3014089"/>
              <a:ext cx="413922" cy="551897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FB9BA38-91CD-0F48-94CD-E839404D2825}"/>
                </a:ext>
              </a:extLst>
            </p:cNvPr>
            <p:cNvSpPr/>
            <p:nvPr/>
          </p:nvSpPr>
          <p:spPr>
            <a:xfrm>
              <a:off x="9386496" y="3682967"/>
              <a:ext cx="2572932" cy="2754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JILA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8201A2D-F2E3-194E-AF76-01F55D0DD832}"/>
              </a:ext>
            </a:extLst>
          </p:cNvPr>
          <p:cNvGrpSpPr/>
          <p:nvPr userDrawn="1"/>
        </p:nvGrpSpPr>
        <p:grpSpPr>
          <a:xfrm>
            <a:off x="7548842" y="1442346"/>
            <a:ext cx="4410586" cy="2108649"/>
            <a:chOff x="7548842" y="1442346"/>
            <a:chExt cx="4410586" cy="2108649"/>
          </a:xfrm>
        </p:grpSpPr>
        <p:pic>
          <p:nvPicPr>
            <p:cNvPr id="58" name="Graphic 105">
              <a:extLst>
                <a:ext uri="{FF2B5EF4-FFF2-40B4-BE49-F238E27FC236}">
                  <a16:creationId xmlns:a16="http://schemas.microsoft.com/office/drawing/2014/main" id="{06DC9F4F-E108-0643-8EB3-C2BD92FF8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48842" y="3017708"/>
              <a:ext cx="396156" cy="533287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1452F7A-6814-3D4F-9E4B-C5AD7589CB55}"/>
                </a:ext>
              </a:extLst>
            </p:cNvPr>
            <p:cNvSpPr/>
            <p:nvPr/>
          </p:nvSpPr>
          <p:spPr>
            <a:xfrm>
              <a:off x="9386496" y="1442346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Gaithersburg, MD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8765FD6-DFF9-7540-AF2B-57B1816D8312}"/>
              </a:ext>
            </a:extLst>
          </p:cNvPr>
          <p:cNvGrpSpPr/>
          <p:nvPr userDrawn="1"/>
        </p:nvGrpSpPr>
        <p:grpSpPr>
          <a:xfrm>
            <a:off x="3184246" y="1669492"/>
            <a:ext cx="8775182" cy="2078576"/>
            <a:chOff x="3184246" y="1669492"/>
            <a:chExt cx="8775182" cy="2078576"/>
          </a:xfrm>
        </p:grpSpPr>
        <p:pic>
          <p:nvPicPr>
            <p:cNvPr id="61" name="Graphic 106">
              <a:extLst>
                <a:ext uri="{FF2B5EF4-FFF2-40B4-BE49-F238E27FC236}">
                  <a16:creationId xmlns:a16="http://schemas.microsoft.com/office/drawing/2014/main" id="{F7DE8178-4D09-354F-9F62-374A9BCC3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84246" y="3214781"/>
              <a:ext cx="396156" cy="533287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EB87BB0-1B78-0A4E-81FC-A8790506F654}"/>
                </a:ext>
              </a:extLst>
            </p:cNvPr>
            <p:cNvSpPr/>
            <p:nvPr/>
          </p:nvSpPr>
          <p:spPr>
            <a:xfrm>
              <a:off x="9386496" y="1669492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Boulder, CO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86BCBA3-5537-E24E-AE28-676020E08C5A}"/>
              </a:ext>
            </a:extLst>
          </p:cNvPr>
          <p:cNvGrpSpPr/>
          <p:nvPr userDrawn="1"/>
        </p:nvGrpSpPr>
        <p:grpSpPr>
          <a:xfrm>
            <a:off x="3438590" y="2885325"/>
            <a:ext cx="8520838" cy="2779105"/>
            <a:chOff x="3438590" y="2885325"/>
            <a:chExt cx="8520838" cy="2779105"/>
          </a:xfrm>
        </p:grpSpPr>
        <p:pic>
          <p:nvPicPr>
            <p:cNvPr id="64" name="Graphic 46">
              <a:extLst>
                <a:ext uri="{FF2B5EF4-FFF2-40B4-BE49-F238E27FC236}">
                  <a16:creationId xmlns:a16="http://schemas.microsoft.com/office/drawing/2014/main" id="{96F43E18-D0CC-F846-B670-752C0A2C3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38590" y="2885325"/>
              <a:ext cx="399965" cy="533287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0418A9F-94CD-8A4C-9B4E-C0B41C6856E8}"/>
                </a:ext>
              </a:extLst>
            </p:cNvPr>
            <p:cNvSpPr/>
            <p:nvPr/>
          </p:nvSpPr>
          <p:spPr>
            <a:xfrm>
              <a:off x="9386496" y="5411604"/>
              <a:ext cx="2572932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NIST Ft. Collins CO WWV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7CE4B1F-2E5A-3D42-B6E0-8A07DC22CBDF}"/>
              </a:ext>
            </a:extLst>
          </p:cNvPr>
          <p:cNvGrpSpPr/>
          <p:nvPr userDrawn="1"/>
        </p:nvGrpSpPr>
        <p:grpSpPr>
          <a:xfrm>
            <a:off x="7761756" y="3061113"/>
            <a:ext cx="4193183" cy="663477"/>
            <a:chOff x="7761756" y="3061113"/>
            <a:chExt cx="4193183" cy="663477"/>
          </a:xfrm>
        </p:grpSpPr>
        <p:pic>
          <p:nvPicPr>
            <p:cNvPr id="67" name="Graphic 112">
              <a:extLst>
                <a:ext uri="{FF2B5EF4-FFF2-40B4-BE49-F238E27FC236}">
                  <a16:creationId xmlns:a16="http://schemas.microsoft.com/office/drawing/2014/main" id="{2FB0E087-3EF0-2142-8389-D7D56EA27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61756" y="3191303"/>
              <a:ext cx="399965" cy="533287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11AED5F-E92D-694C-A0ED-EF87311C3325}"/>
                </a:ext>
              </a:extLst>
            </p:cNvPr>
            <p:cNvSpPr/>
            <p:nvPr/>
          </p:nvSpPr>
          <p:spPr>
            <a:xfrm>
              <a:off x="9386496" y="3061113"/>
              <a:ext cx="2568443" cy="4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Joint Institute for Quantum </a:t>
              </a:r>
            </a:p>
            <a:p>
              <a:pPr>
                <a:lnSpc>
                  <a:spcPct val="70000"/>
                </a:lnSpc>
              </a:pPr>
              <a:r>
                <a:rPr lang="en-US" sz="1400" dirty="0"/>
                <a:t>Computer Science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DB1608B-4B7E-314F-92AA-4E4DA4BB5783}"/>
                </a:ext>
              </a:extLst>
            </p:cNvPr>
            <p:cNvSpPr/>
            <p:nvPr/>
          </p:nvSpPr>
          <p:spPr>
            <a:xfrm>
              <a:off x="9386496" y="3451251"/>
              <a:ext cx="2568443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Joint Quantum Institute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DB8266B-A9B0-C946-B43E-54DBB4591A50}"/>
              </a:ext>
            </a:extLst>
          </p:cNvPr>
          <p:cNvGrpSpPr/>
          <p:nvPr userDrawn="1"/>
        </p:nvGrpSpPr>
        <p:grpSpPr>
          <a:xfrm>
            <a:off x="9386496" y="4709049"/>
            <a:ext cx="2608583" cy="533287"/>
            <a:chOff x="9386496" y="4709049"/>
            <a:chExt cx="2608583" cy="53328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7719CE1-9699-BA4A-8E79-79DFAE2CDF1F}"/>
                </a:ext>
              </a:extLst>
            </p:cNvPr>
            <p:cNvSpPr txBox="1"/>
            <p:nvPr/>
          </p:nvSpPr>
          <p:spPr>
            <a:xfrm>
              <a:off x="9386496" y="4882079"/>
              <a:ext cx="23172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Atomic Clock Signal Stations </a:t>
              </a:r>
            </a:p>
          </p:txBody>
        </p:sp>
        <p:pic>
          <p:nvPicPr>
            <p:cNvPr id="72" name="Graphic 99">
              <a:extLst>
                <a:ext uri="{FF2B5EF4-FFF2-40B4-BE49-F238E27FC236}">
                  <a16:creationId xmlns:a16="http://schemas.microsoft.com/office/drawing/2014/main" id="{766DB3A3-9241-4043-9456-DFBCC842B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595114" y="4709049"/>
              <a:ext cx="399965" cy="533287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2773CDA-B753-EF49-B37F-85AFB6A2F589}"/>
              </a:ext>
            </a:extLst>
          </p:cNvPr>
          <p:cNvGrpSpPr/>
          <p:nvPr userDrawn="1"/>
        </p:nvGrpSpPr>
        <p:grpSpPr>
          <a:xfrm>
            <a:off x="5781681" y="2707527"/>
            <a:ext cx="6177747" cy="3997818"/>
            <a:chOff x="5781681" y="2707527"/>
            <a:chExt cx="6177747" cy="3997818"/>
          </a:xfrm>
        </p:grpSpPr>
        <p:pic>
          <p:nvPicPr>
            <p:cNvPr id="74" name="Graphic 103">
              <a:extLst>
                <a:ext uri="{FF2B5EF4-FFF2-40B4-BE49-F238E27FC236}">
                  <a16:creationId xmlns:a16="http://schemas.microsoft.com/office/drawing/2014/main" id="{409BCBEA-C8FD-8C40-99FF-2D0AF202F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81681" y="2707527"/>
              <a:ext cx="399965" cy="533287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129ED30-30C9-D649-B389-5AD67D7DC1B7}"/>
                </a:ext>
              </a:extLst>
            </p:cNvPr>
            <p:cNvSpPr/>
            <p:nvPr/>
          </p:nvSpPr>
          <p:spPr>
            <a:xfrm>
              <a:off x="9386496" y="6428281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Advanced Materials</a:t>
              </a: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7229DDB-8B16-CE44-9AEF-4E442E221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77707" y="4049318"/>
              <a:ext cx="160723" cy="167711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02B465A-31BA-D543-91A3-B83151C71E2E}"/>
              </a:ext>
            </a:extLst>
          </p:cNvPr>
          <p:cNvGrpSpPr/>
          <p:nvPr userDrawn="1"/>
        </p:nvGrpSpPr>
        <p:grpSpPr>
          <a:xfrm>
            <a:off x="1241674" y="2506049"/>
            <a:ext cx="10717754" cy="3723222"/>
            <a:chOff x="1241674" y="2506049"/>
            <a:chExt cx="10717754" cy="3723222"/>
          </a:xfrm>
        </p:grpSpPr>
        <p:pic>
          <p:nvPicPr>
            <p:cNvPr id="78" name="Graphic 104">
              <a:extLst>
                <a:ext uri="{FF2B5EF4-FFF2-40B4-BE49-F238E27FC236}">
                  <a16:creationId xmlns:a16="http://schemas.microsoft.com/office/drawing/2014/main" id="{355C9EEA-465D-004C-B494-F7B951B3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93705" y="2506049"/>
              <a:ext cx="399965" cy="533287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9642130-B156-F340-BB37-D0FA7C3043DE}"/>
                </a:ext>
              </a:extLst>
            </p:cNvPr>
            <p:cNvSpPr/>
            <p:nvPr/>
          </p:nvSpPr>
          <p:spPr>
            <a:xfrm>
              <a:off x="9386496" y="5952207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Forensic Science</a:t>
              </a: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DBA46853-2A02-714E-8A91-44341F8C0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77346" y="3670176"/>
              <a:ext cx="160723" cy="167711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BF11748D-2A32-914C-BA34-03B6FDA02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473" y="3090313"/>
              <a:ext cx="160723" cy="167711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82AB8C96-086E-0E46-BD1E-BE94DA254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41674" y="4193501"/>
              <a:ext cx="160723" cy="167711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C883388-A904-CA42-909C-ABBF69E1BA76}"/>
              </a:ext>
            </a:extLst>
          </p:cNvPr>
          <p:cNvGrpSpPr/>
          <p:nvPr userDrawn="1"/>
        </p:nvGrpSpPr>
        <p:grpSpPr>
          <a:xfrm>
            <a:off x="761347" y="1840481"/>
            <a:ext cx="11198081" cy="4631465"/>
            <a:chOff x="761347" y="1840481"/>
            <a:chExt cx="11198081" cy="463146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0C3E210-EF33-6E44-875A-6D8838025B6B}"/>
                </a:ext>
              </a:extLst>
            </p:cNvPr>
            <p:cNvSpPr/>
            <p:nvPr/>
          </p:nvSpPr>
          <p:spPr>
            <a:xfrm>
              <a:off x="9386496" y="6194882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Disaster Resilience</a:t>
              </a:r>
            </a:p>
          </p:txBody>
        </p:sp>
        <p:pic>
          <p:nvPicPr>
            <p:cNvPr id="85" name="Graphic 46">
              <a:extLst>
                <a:ext uri="{FF2B5EF4-FFF2-40B4-BE49-F238E27FC236}">
                  <a16:creationId xmlns:a16="http://schemas.microsoft.com/office/drawing/2014/main" id="{8B7D93D3-290E-7941-AE39-E1014F130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38590" y="3309071"/>
              <a:ext cx="399965" cy="533286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B38E01-4A2B-4944-AF00-2C44CEFD9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50242" y="5179716"/>
              <a:ext cx="160723" cy="167711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148E42E4-7822-6F42-873F-5AAAA74CC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13343" y="4828756"/>
              <a:ext cx="160723" cy="167711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F8348315-7DAA-AD4D-9AE1-C0885D143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836949">
              <a:off x="4689253" y="4101112"/>
              <a:ext cx="148134" cy="154575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55DC3D23-5EDB-D340-BF1E-369A99E7A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16118" y="3475220"/>
              <a:ext cx="160723" cy="16771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A079E438-F513-9247-B8EB-C1787BB8D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35032" y="5006096"/>
              <a:ext cx="160723" cy="16771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F1F7040-DE88-1840-AA71-749F2530E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55956" y="3035382"/>
              <a:ext cx="160723" cy="167711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E7A603C8-8451-654D-B092-F0673B203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50437" y="3324749"/>
              <a:ext cx="160723" cy="167711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33E9F544-C1CF-744D-A78F-3F339E4F4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1347" y="2361342"/>
              <a:ext cx="160723" cy="167711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D2519AA3-8E6E-BA48-BCAA-13DFFE0BA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2841" y="1840481"/>
              <a:ext cx="160723" cy="167711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0263E93A-59E2-F94A-BD7E-FCF288842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83011" y="4435240"/>
              <a:ext cx="160723" cy="1677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117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B3025B2-F8BD-074A-B93B-B3CE52BAB1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8AB3B5E-F287-6A4D-B452-56C37FB03122}"/>
              </a:ext>
            </a:extLst>
          </p:cNvPr>
          <p:cNvSpPr txBox="1">
            <a:spLocks/>
          </p:cNvSpPr>
          <p:nvPr userDrawn="1"/>
        </p:nvSpPr>
        <p:spPr>
          <a:xfrm>
            <a:off x="574040" y="364516"/>
            <a:ext cx="10515600" cy="52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NIST FY 2018 Budget : $1.198 B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DD65A3-8D4A-AF45-8715-9470878107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7E082E2-9102-DF43-8359-348B845F8538}"/>
              </a:ext>
            </a:extLst>
          </p:cNvPr>
          <p:cNvGraphicFramePr/>
          <p:nvPr userDrawn="1"/>
        </p:nvGraphicFramePr>
        <p:xfrm>
          <a:off x="1217917" y="1147819"/>
          <a:ext cx="9865893" cy="556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2">
            <a:extLst>
              <a:ext uri="{FF2B5EF4-FFF2-40B4-BE49-F238E27FC236}">
                <a16:creationId xmlns:a16="http://schemas.microsoft.com/office/drawing/2014/main" id="{9E83A0A9-5900-2046-8412-68D4B81A622B}"/>
              </a:ext>
            </a:extLst>
          </p:cNvPr>
          <p:cNvSpPr txBox="1"/>
          <p:nvPr userDrawn="1"/>
        </p:nvSpPr>
        <p:spPr>
          <a:xfrm>
            <a:off x="514860" y="4045149"/>
            <a:ext cx="3278607" cy="834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cs typeface="Arial" panose="020B0604020202020204" pitchFamily="34" charset="0"/>
              </a:rPr>
              <a:t>ITS (Manufacturing USA)</a:t>
            </a:r>
          </a:p>
          <a:p>
            <a:r>
              <a:rPr lang="en-US" sz="2000" b="1" dirty="0">
                <a:cs typeface="Arial" panose="020B0604020202020204" pitchFamily="34" charset="0"/>
              </a:rPr>
              <a:t>$15 Million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B964FE76-9FAC-D24F-B4B9-E1FF6AD22DD1}"/>
              </a:ext>
            </a:extLst>
          </p:cNvPr>
          <p:cNvSpPr txBox="1"/>
          <p:nvPr userDrawn="1"/>
        </p:nvSpPr>
        <p:spPr>
          <a:xfrm>
            <a:off x="1593747" y="5073601"/>
            <a:ext cx="2401475" cy="834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cs typeface="Arial" panose="020B0604020202020204" pitchFamily="34" charset="0"/>
              </a:rPr>
              <a:t>ITS (Hollings MEP)</a:t>
            </a:r>
          </a:p>
          <a:p>
            <a:r>
              <a:rPr lang="en-US" sz="2000" b="1" dirty="0">
                <a:cs typeface="Arial" panose="020B0604020202020204" pitchFamily="34" charset="0"/>
              </a:rPr>
              <a:t>$140 Million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4E94E506-F106-C244-B60F-8CA086C08B6A}"/>
              </a:ext>
            </a:extLst>
          </p:cNvPr>
          <p:cNvSpPr txBox="1"/>
          <p:nvPr userDrawn="1"/>
        </p:nvSpPr>
        <p:spPr>
          <a:xfrm>
            <a:off x="3862057" y="2793864"/>
            <a:ext cx="2397140" cy="834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Construction (CRF)</a:t>
            </a:r>
          </a:p>
          <a:p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$319 Million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D7846AAB-11D3-E841-9894-7B7B61B03641}"/>
              </a:ext>
            </a:extLst>
          </p:cNvPr>
          <p:cNvSpPr txBox="1"/>
          <p:nvPr userDrawn="1"/>
        </p:nvSpPr>
        <p:spPr>
          <a:xfrm>
            <a:off x="6356593" y="3686323"/>
            <a:ext cx="2164091" cy="119301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Laboratory Research (STRS) </a:t>
            </a: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$724.5 Million</a:t>
            </a:r>
            <a:endParaRPr lang="en-US" sz="1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A011-FD91-B643-88C1-C7750ACB1243}"/>
              </a:ext>
            </a:extLst>
          </p:cNvPr>
          <p:cNvSpPr txBox="1"/>
          <p:nvPr userDrawn="1"/>
        </p:nvSpPr>
        <p:spPr>
          <a:xfrm>
            <a:off x="7438638" y="6264965"/>
            <a:ext cx="2683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FY 2018 Appropriated Budget </a:t>
            </a:r>
          </a:p>
        </p:txBody>
      </p:sp>
    </p:spTree>
    <p:extLst>
      <p:ext uri="{BB962C8B-B14F-4D97-AF65-F5344CB8AC3E}">
        <p14:creationId xmlns:p14="http://schemas.microsoft.com/office/powerpoint/2010/main" val="20685689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F32696-EA7F-5748-9F52-B929B1822A7F}"/>
              </a:ext>
            </a:extLst>
          </p:cNvPr>
          <p:cNvCxnSpPr/>
          <p:nvPr userDrawn="1"/>
        </p:nvCxnSpPr>
        <p:spPr>
          <a:xfrm>
            <a:off x="8866208" y="1085956"/>
            <a:ext cx="0" cy="3208252"/>
          </a:xfrm>
          <a:prstGeom prst="line">
            <a:avLst/>
          </a:prstGeom>
          <a:ln w="15875">
            <a:solidFill>
              <a:srgbClr val="193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9523CFC-0290-8443-8795-72B3317FFB13}"/>
              </a:ext>
            </a:extLst>
          </p:cNvPr>
          <p:cNvSpPr/>
          <p:nvPr userDrawn="1"/>
        </p:nvSpPr>
        <p:spPr>
          <a:xfrm>
            <a:off x="2424544" y="3931919"/>
            <a:ext cx="9767455" cy="2926081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DBB8398-06C0-5842-82EB-B24E68637357}"/>
              </a:ext>
            </a:extLst>
          </p:cNvPr>
          <p:cNvSpPr txBox="1">
            <a:spLocks/>
          </p:cNvSpPr>
          <p:nvPr userDrawn="1"/>
        </p:nvSpPr>
        <p:spPr>
          <a:xfrm>
            <a:off x="1099457" y="-653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Innovation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Picture 4" descr="abraham lincoln famous quotes">
            <a:extLst>
              <a:ext uri="{FF2B5EF4-FFF2-40B4-BE49-F238E27FC236}">
                <a16:creationId xmlns:a16="http://schemas.microsoft.com/office/drawing/2014/main" id="{31238FCF-C1CB-EB49-A322-A065675978C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3855" y="1074381"/>
            <a:ext cx="2438400" cy="306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D0E114-B668-8D4D-8D0E-846F84DC7DBF}"/>
              </a:ext>
            </a:extLst>
          </p:cNvPr>
          <p:cNvSpPr txBox="1"/>
          <p:nvPr userDrawn="1"/>
        </p:nvSpPr>
        <p:spPr>
          <a:xfrm>
            <a:off x="2567080" y="1461560"/>
            <a:ext cx="5674103" cy="21852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The patent system … added the fuel of interest to the fire of genius in the discovery and production of new and useful things.</a:t>
            </a:r>
          </a:p>
          <a:p>
            <a:r>
              <a:rPr lang="en-US" sz="2000" i="1" dirty="0"/>
              <a:t>	</a:t>
            </a:r>
            <a:r>
              <a:rPr lang="en-US" i="1" dirty="0"/>
              <a:t>Abraham Lincoln – April 6, 1858</a:t>
            </a:r>
          </a:p>
        </p:txBody>
      </p:sp>
      <p:pic>
        <p:nvPicPr>
          <p:cNvPr id="13" name="Picture 6" descr="http://ipwatchdog.com/images/george-washington-150-180.jpg">
            <a:extLst>
              <a:ext uri="{FF2B5EF4-FFF2-40B4-BE49-F238E27FC236}">
                <a16:creationId xmlns:a16="http://schemas.microsoft.com/office/drawing/2014/main" id="{F8724A43-6581-C44B-808F-7B7DCD21A7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855" y="3931920"/>
            <a:ext cx="243840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">
            <a:extLst>
              <a:ext uri="{FF2B5EF4-FFF2-40B4-BE49-F238E27FC236}">
                <a16:creationId xmlns:a16="http://schemas.microsoft.com/office/drawing/2014/main" id="{B40D9F77-AEA1-714D-8708-89767A5AD1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98830" y="1196270"/>
            <a:ext cx="2890866" cy="236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8E38DC-E64E-9F46-B4E2-1E65F0E045F0}"/>
              </a:ext>
            </a:extLst>
          </p:cNvPr>
          <p:cNvSpPr txBox="1"/>
          <p:nvPr userDrawn="1"/>
        </p:nvSpPr>
        <p:spPr>
          <a:xfrm>
            <a:off x="9603840" y="3562586"/>
            <a:ext cx="2151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U.S. Patent No. 6469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E14D42-400B-4D41-A83F-A72DB8FC72A9}"/>
              </a:ext>
            </a:extLst>
          </p:cNvPr>
          <p:cNvSpPr/>
          <p:nvPr userDrawn="1"/>
        </p:nvSpPr>
        <p:spPr>
          <a:xfrm>
            <a:off x="2567080" y="4126802"/>
            <a:ext cx="9188246" cy="2611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…Giving effectual encouragement as well to the introduction of </a:t>
            </a:r>
            <a:r>
              <a:rPr lang="en-US" sz="2800" b="1" dirty="0">
                <a:solidFill>
                  <a:schemeClr val="bg1"/>
                </a:solidFill>
                <a:cs typeface="Calibri" panose="020F0502020204030204" pitchFamily="34" charset="0"/>
              </a:rPr>
              <a:t>new and useful inventions </a:t>
            </a:r>
            <a:r>
              <a:rPr 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from abroad as to the exertions of skill and genius in producing them at home, and of facilitating the intercourse between the distant parts of our country… </a:t>
            </a:r>
          </a:p>
          <a:p>
            <a:r>
              <a:rPr lang="en-US" i="1" dirty="0">
                <a:solidFill>
                  <a:schemeClr val="bg1"/>
                </a:solidFill>
                <a:cs typeface="Calibri" panose="020F0502020204030204" pitchFamily="34" charset="0"/>
              </a:rPr>
              <a:t>	</a:t>
            </a:r>
            <a:r>
              <a:rPr lang="en-US" sz="2000" i="1" dirty="0">
                <a:solidFill>
                  <a:schemeClr val="bg1"/>
                </a:solidFill>
                <a:cs typeface="Calibri" panose="020F0502020204030204" pitchFamily="34" charset="0"/>
              </a:rPr>
              <a:t>George Washington, State of the Union Address, January 8, 1790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96CE88B-382A-DC49-B741-74B9B0E0EE6C}"/>
              </a:ext>
            </a:extLst>
          </p:cNvPr>
          <p:cNvCxnSpPr>
            <a:cxnSpLocks/>
          </p:cNvCxnSpPr>
          <p:nvPr userDrawn="1"/>
        </p:nvCxnSpPr>
        <p:spPr>
          <a:xfrm>
            <a:off x="2424545" y="3931920"/>
            <a:ext cx="68765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69367EB-21D8-344D-95BC-FACEB4FCAC4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FEA308-8F49-7F46-A259-495E1DA684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EF5B7AFA-1998-0449-A6AE-FF7D4B4ECA59}"/>
              </a:ext>
            </a:extLst>
          </p:cNvPr>
          <p:cNvSpPr txBox="1">
            <a:spLocks/>
          </p:cNvSpPr>
          <p:nvPr userDrawn="1"/>
        </p:nvSpPr>
        <p:spPr>
          <a:xfrm>
            <a:off x="574040" y="364516"/>
            <a:ext cx="10515600" cy="52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Innovation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7444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A06AE-A188-C244-ACBD-83BB32A6F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F16841-B892-584A-96E6-3D8D12AE2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F6868-B405-CA44-B412-5D6C4F518A0C}" type="datetimeFigureOut">
              <a:rPr lang="en-US" smtClean="0"/>
              <a:t>2/24/21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2FA9FA-52CE-4E45-8FAE-80E6111E9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A3D6CE-66E1-194F-B3BE-92F3C7212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5A3A-841E-C04D-A6C3-2A644B41F8FE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DC930C-EE08-2047-91CC-9D9E2E2780E2}"/>
              </a:ext>
            </a:extLst>
          </p:cNvPr>
          <p:cNvGrpSpPr/>
          <p:nvPr userDrawn="1"/>
        </p:nvGrpSpPr>
        <p:grpSpPr>
          <a:xfrm>
            <a:off x="0" y="0"/>
            <a:ext cx="13239208" cy="7167023"/>
            <a:chOff x="-279991" y="0"/>
            <a:chExt cx="13239208" cy="7167023"/>
          </a:xfrm>
        </p:grpSpPr>
        <p:pic>
          <p:nvPicPr>
            <p:cNvPr id="7" name="Picture 2" descr="http://media.washtimes.com.s3.amazonaws.com/media/image/2015/09/08/9_8_2015_2constitution8201.jpg">
              <a:extLst>
                <a:ext uri="{FF2B5EF4-FFF2-40B4-BE49-F238E27FC236}">
                  <a16:creationId xmlns:a16="http://schemas.microsoft.com/office/drawing/2014/main" id="{8FB1141C-E09B-6E4C-931A-807B4A8B19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79991" y="0"/>
              <a:ext cx="1247199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5718AA8-D11E-064C-924F-788F1F9D695A}"/>
                </a:ext>
              </a:extLst>
            </p:cNvPr>
            <p:cNvSpPr/>
            <p:nvPr/>
          </p:nvSpPr>
          <p:spPr>
            <a:xfrm>
              <a:off x="-279990" y="0"/>
              <a:ext cx="12471990" cy="6858000"/>
            </a:xfrm>
            <a:prstGeom prst="rect">
              <a:avLst/>
            </a:prstGeom>
            <a:solidFill>
              <a:srgbClr val="202730">
                <a:alpha val="7215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D36823C-37C1-0045-BBD6-1D97E3534240}"/>
                </a:ext>
              </a:extLst>
            </p:cNvPr>
            <p:cNvGrpSpPr/>
            <p:nvPr/>
          </p:nvGrpSpPr>
          <p:grpSpPr>
            <a:xfrm>
              <a:off x="6375537" y="583343"/>
              <a:ext cx="6583680" cy="6583680"/>
              <a:chOff x="6925234" y="-971550"/>
              <a:chExt cx="6583680" cy="658368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4C33D91-0FD3-764A-8FF9-84DC6C89AF33}"/>
                  </a:ext>
                </a:extLst>
              </p:cNvPr>
              <p:cNvSpPr/>
              <p:nvPr/>
            </p:nvSpPr>
            <p:spPr>
              <a:xfrm>
                <a:off x="6925234" y="-971550"/>
                <a:ext cx="6583680" cy="6583680"/>
              </a:xfrm>
              <a:prstGeom prst="ellipse">
                <a:avLst/>
              </a:prstGeom>
              <a:solidFill>
                <a:srgbClr val="A7AA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2" descr="http://media.washtimes.com.s3.amazonaws.com/media/image/2015/09/08/9_8_2015_2constitution8201.jpg">
                <a:extLst>
                  <a:ext uri="{FF2B5EF4-FFF2-40B4-BE49-F238E27FC236}">
                    <a16:creationId xmlns:a16="http://schemas.microsoft.com/office/drawing/2014/main" id="{E77330B0-BF73-594A-9D7B-B97CE55420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1" r="24789"/>
              <a:stretch/>
            </p:blipFill>
            <p:spPr bwMode="auto">
              <a:xfrm>
                <a:off x="7062394" y="-834390"/>
                <a:ext cx="6309360" cy="6309360"/>
              </a:xfrm>
              <a:prstGeom prst="ellipse">
                <a:avLst/>
              </a:prstGeom>
              <a:noFill/>
              <a:ln w="11430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264068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B463C711-6EFA-AB48-9D4D-E1596349AED3}"/>
              </a:ext>
            </a:extLst>
          </p:cNvPr>
          <p:cNvSpPr/>
          <p:nvPr userDrawn="1"/>
        </p:nvSpPr>
        <p:spPr>
          <a:xfrm>
            <a:off x="10173653" y="3561055"/>
            <a:ext cx="1399032" cy="2013995"/>
          </a:xfrm>
          <a:prstGeom prst="rect">
            <a:avLst/>
          </a:prstGeom>
          <a:solidFill>
            <a:srgbClr val="B94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DA246BB-878C-A549-9E10-6187B55155DE}"/>
              </a:ext>
            </a:extLst>
          </p:cNvPr>
          <p:cNvSpPr txBox="1"/>
          <p:nvPr userDrawn="1"/>
        </p:nvSpPr>
        <p:spPr>
          <a:xfrm>
            <a:off x="10173653" y="4198719"/>
            <a:ext cx="1410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NIST Center for Neutron Research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8D1DB51-7206-B549-948D-7F367B1FC1D2}"/>
              </a:ext>
            </a:extLst>
          </p:cNvPr>
          <p:cNvSpPr/>
          <p:nvPr userDrawn="1"/>
        </p:nvSpPr>
        <p:spPr>
          <a:xfrm>
            <a:off x="8586154" y="3561055"/>
            <a:ext cx="1399032" cy="2013995"/>
          </a:xfrm>
          <a:prstGeom prst="rect">
            <a:avLst/>
          </a:prstGeom>
          <a:solidFill>
            <a:srgbClr val="B94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3B9D1F9-8865-4042-BF49-D46857432514}"/>
              </a:ext>
            </a:extLst>
          </p:cNvPr>
          <p:cNvSpPr txBox="1"/>
          <p:nvPr userDrawn="1"/>
        </p:nvSpPr>
        <p:spPr>
          <a:xfrm>
            <a:off x="8507867" y="4198719"/>
            <a:ext cx="15601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Center for Nanoscale Science and Technology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3B4D763-4E78-6146-BC8F-46813D75D13B}"/>
              </a:ext>
            </a:extLst>
          </p:cNvPr>
          <p:cNvSpPr/>
          <p:nvPr userDrawn="1"/>
        </p:nvSpPr>
        <p:spPr>
          <a:xfrm>
            <a:off x="6976872" y="3561054"/>
            <a:ext cx="1450646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3B3B568-EB31-8944-943E-2B76F1466F7B}"/>
              </a:ext>
            </a:extLst>
          </p:cNvPr>
          <p:cNvSpPr txBox="1"/>
          <p:nvPr userDrawn="1"/>
        </p:nvSpPr>
        <p:spPr>
          <a:xfrm>
            <a:off x="6662336" y="4198719"/>
            <a:ext cx="2086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Communication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Technology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Laboratory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8B28076-EC80-664B-B32A-28EC5FEFC8C7}"/>
              </a:ext>
            </a:extLst>
          </p:cNvPr>
          <p:cNvSpPr/>
          <p:nvPr userDrawn="1"/>
        </p:nvSpPr>
        <p:spPr>
          <a:xfrm>
            <a:off x="5416537" y="3561055"/>
            <a:ext cx="140359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7E7FA77-5732-EB4C-87F5-7B805FE34A46}"/>
              </a:ext>
            </a:extLst>
          </p:cNvPr>
          <p:cNvSpPr txBox="1"/>
          <p:nvPr userDrawn="1"/>
        </p:nvSpPr>
        <p:spPr>
          <a:xfrm>
            <a:off x="5074836" y="4198719"/>
            <a:ext cx="2086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Information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Technology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Laboratory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0355AFD-E12D-6F43-88AA-93386E027ABD}"/>
              </a:ext>
            </a:extLst>
          </p:cNvPr>
          <p:cNvSpPr/>
          <p:nvPr userDrawn="1"/>
        </p:nvSpPr>
        <p:spPr>
          <a:xfrm>
            <a:off x="3836549" y="3561054"/>
            <a:ext cx="139903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9F8F652-0A36-E74D-86A0-730E72C3A84E}"/>
              </a:ext>
            </a:extLst>
          </p:cNvPr>
          <p:cNvSpPr txBox="1"/>
          <p:nvPr userDrawn="1"/>
        </p:nvSpPr>
        <p:spPr>
          <a:xfrm>
            <a:off x="3500036" y="4198719"/>
            <a:ext cx="2086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Engineering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Laboratory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59CCEE8-265E-9E4B-B528-4740374ECCAB}"/>
              </a:ext>
            </a:extLst>
          </p:cNvPr>
          <p:cNvSpPr/>
          <p:nvPr userDrawn="1"/>
        </p:nvSpPr>
        <p:spPr>
          <a:xfrm>
            <a:off x="651527" y="3561054"/>
            <a:ext cx="139903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68981B6-0D30-994F-868B-DA4C836ED7A0}"/>
              </a:ext>
            </a:extLst>
          </p:cNvPr>
          <p:cNvSpPr/>
          <p:nvPr userDrawn="1"/>
        </p:nvSpPr>
        <p:spPr>
          <a:xfrm>
            <a:off x="2254237" y="3561055"/>
            <a:ext cx="140359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10">
            <a:extLst>
              <a:ext uri="{FF2B5EF4-FFF2-40B4-BE49-F238E27FC236}">
                <a16:creationId xmlns:a16="http://schemas.microsoft.com/office/drawing/2014/main" id="{5C9C16B3-210C-B043-941B-2BCED4B8A78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36549" y="2348884"/>
            <a:ext cx="1402923" cy="1403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>
            <a:extLst>
              <a:ext uri="{FF2B5EF4-FFF2-40B4-BE49-F238E27FC236}">
                <a16:creationId xmlns:a16="http://schemas.microsoft.com/office/drawing/2014/main" id="{5B3B17BB-B428-544F-86C8-F1F68191F57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76872" y="2353774"/>
            <a:ext cx="1453896" cy="139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False color SEM showing electrical testing of a carbon nanotube bundle using the nanoscale-positioning in-situ probe system. ">
            <a:extLst>
              <a:ext uri="{FF2B5EF4-FFF2-40B4-BE49-F238E27FC236}">
                <a16:creationId xmlns:a16="http://schemas.microsoft.com/office/drawing/2014/main" id="{DA375C84-93CF-8D4A-899F-EEA76BAD623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9" b="-886"/>
          <a:stretch/>
        </p:blipFill>
        <p:spPr bwMode="auto">
          <a:xfrm>
            <a:off x="8582008" y="2346319"/>
            <a:ext cx="1399032" cy="1401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>
            <a:extLst>
              <a:ext uri="{FF2B5EF4-FFF2-40B4-BE49-F238E27FC236}">
                <a16:creationId xmlns:a16="http://schemas.microsoft.com/office/drawing/2014/main" id="{92C40D67-1097-D343-B9BE-D85D74FAE4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0173653" y="2348884"/>
            <a:ext cx="1399032" cy="1399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">
            <a:extLst>
              <a:ext uri="{FF2B5EF4-FFF2-40B4-BE49-F238E27FC236}">
                <a16:creationId xmlns:a16="http://schemas.microsoft.com/office/drawing/2014/main" id="{E88D6925-0F2E-0341-A147-41D14A1646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5416970" y="2348884"/>
            <a:ext cx="1399013" cy="139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E6500C4B-36DF-BA4F-9E05-F07444736522}"/>
              </a:ext>
            </a:extLst>
          </p:cNvPr>
          <p:cNvSpPr txBox="1"/>
          <p:nvPr userDrawn="1"/>
        </p:nvSpPr>
        <p:spPr>
          <a:xfrm>
            <a:off x="2072917" y="4198719"/>
            <a:ext cx="1767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Physical Measurement Laboratory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FCD9B73-1D4F-FE4E-AB8E-AA59601D4CBD}"/>
              </a:ext>
            </a:extLst>
          </p:cNvPr>
          <p:cNvSpPr txBox="1"/>
          <p:nvPr userDrawn="1"/>
        </p:nvSpPr>
        <p:spPr>
          <a:xfrm>
            <a:off x="432382" y="4198719"/>
            <a:ext cx="1837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Material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Measurement Laboratory</a:t>
            </a:r>
          </a:p>
        </p:txBody>
      </p:sp>
      <p:pic>
        <p:nvPicPr>
          <p:cNvPr id="71" name="Picture 8">
            <a:extLst>
              <a:ext uri="{FF2B5EF4-FFF2-40B4-BE49-F238E27FC236}">
                <a16:creationId xmlns:a16="http://schemas.microsoft.com/office/drawing/2014/main" id="{9EED324E-25BC-9147-BC52-FF58D33DB5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/>
          <a:stretch>
            <a:fillRect/>
          </a:stretch>
        </p:blipFill>
        <p:spPr bwMode="auto">
          <a:xfrm>
            <a:off x="2259313" y="2348884"/>
            <a:ext cx="1401578" cy="1401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0" descr="DNA sequencing">
            <a:extLst>
              <a:ext uri="{FF2B5EF4-FFF2-40B4-BE49-F238E27FC236}">
                <a16:creationId xmlns:a16="http://schemas.microsoft.com/office/drawing/2014/main" id="{F88861C1-B7A2-E346-A5D6-F418DE5D894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1527" y="2348884"/>
            <a:ext cx="1399032" cy="1399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0C30A09-75D8-CE47-858A-E88D0129C47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2E80D1C-9385-AE4C-89FA-77775F6AC94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75" name="Title 1">
            <a:extLst>
              <a:ext uri="{FF2B5EF4-FFF2-40B4-BE49-F238E27FC236}">
                <a16:creationId xmlns:a16="http://schemas.microsoft.com/office/drawing/2014/main" id="{9883E8DA-BC8F-7C4D-8999-59315899572C}"/>
              </a:ext>
            </a:extLst>
          </p:cNvPr>
          <p:cNvSpPr txBox="1">
            <a:spLocks/>
          </p:cNvSpPr>
          <p:nvPr userDrawn="1"/>
        </p:nvSpPr>
        <p:spPr>
          <a:xfrm>
            <a:off x="574040" y="364516"/>
            <a:ext cx="10515600" cy="52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NIST Laboratory Programs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6882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8E294D5-A8C2-AD47-B9A0-71D08EA052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5B3A54-C7E7-B542-9D0D-A3CEDD85ED94}"/>
              </a:ext>
            </a:extLst>
          </p:cNvPr>
          <p:cNvSpPr/>
          <p:nvPr userDrawn="1"/>
        </p:nvSpPr>
        <p:spPr>
          <a:xfrm>
            <a:off x="1152691" y="1073426"/>
            <a:ext cx="9880600" cy="5057790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9C9AD0-C5DF-884B-8914-04B5744EC10A}"/>
              </a:ext>
            </a:extLst>
          </p:cNvPr>
          <p:cNvSpPr txBox="1"/>
          <p:nvPr userDrawn="1"/>
        </p:nvSpPr>
        <p:spPr>
          <a:xfrm>
            <a:off x="1658685" y="1834991"/>
            <a:ext cx="9098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0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STAY IN TOUCH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6E2D3A-3375-AE4F-9E05-7D030800E664}"/>
              </a:ext>
            </a:extLst>
          </p:cNvPr>
          <p:cNvSpPr txBox="1"/>
          <p:nvPr userDrawn="1"/>
        </p:nvSpPr>
        <p:spPr>
          <a:xfrm>
            <a:off x="4014631" y="3528737"/>
            <a:ext cx="4387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CONTACT US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127BD9-D6D1-C646-ACAC-966CF54B085B}"/>
              </a:ext>
            </a:extLst>
          </p:cNvPr>
          <p:cNvCxnSpPr>
            <a:cxnSpLocks/>
          </p:cNvCxnSpPr>
          <p:nvPr userDrawn="1"/>
        </p:nvCxnSpPr>
        <p:spPr>
          <a:xfrm>
            <a:off x="1742741" y="3283198"/>
            <a:ext cx="8788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BA8313A-768B-B94C-A24C-8CD9C34E5C51}"/>
              </a:ext>
            </a:extLst>
          </p:cNvPr>
          <p:cNvSpPr txBox="1"/>
          <p:nvPr userDrawn="1"/>
        </p:nvSpPr>
        <p:spPr>
          <a:xfrm>
            <a:off x="7846955" y="4830528"/>
            <a:ext cx="2285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@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usnistgov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4D5F27-B59A-4444-88AA-8E14B07BA7CA}"/>
              </a:ext>
            </a:extLst>
          </p:cNvPr>
          <p:cNvSpPr txBox="1"/>
          <p:nvPr userDrawn="1"/>
        </p:nvSpPr>
        <p:spPr>
          <a:xfrm>
            <a:off x="3539369" y="4830527"/>
            <a:ext cx="1669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NIST.gov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BCC37E2-5E62-3A4D-AF8E-33213B1779C9}"/>
              </a:ext>
            </a:extLst>
          </p:cNvPr>
          <p:cNvSpPr/>
          <p:nvPr userDrawn="1"/>
        </p:nvSpPr>
        <p:spPr>
          <a:xfrm>
            <a:off x="2598617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01E3661-6280-5246-961F-7B1856B1C693}"/>
              </a:ext>
            </a:extLst>
          </p:cNvPr>
          <p:cNvSpPr/>
          <p:nvPr userDrawn="1"/>
        </p:nvSpPr>
        <p:spPr>
          <a:xfrm>
            <a:off x="6906203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E182D0-1774-8449-A0AD-DF922D7172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814" y="4561416"/>
            <a:ext cx="974555" cy="9075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67E0AB-A1DD-4241-B947-D0EB6EDE8F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705" y="4652443"/>
            <a:ext cx="779059" cy="7255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5422337E-F3BC-AF44-8B4F-3C71D0123507}"/>
              </a:ext>
            </a:extLst>
          </p:cNvPr>
          <p:cNvSpPr/>
          <p:nvPr userDrawn="1"/>
        </p:nvSpPr>
        <p:spPr>
          <a:xfrm>
            <a:off x="5983566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93AA7D5-2DB8-5D45-8023-5DDCE4B0D01D}"/>
              </a:ext>
            </a:extLst>
          </p:cNvPr>
          <p:cNvSpPr/>
          <p:nvPr userDrawn="1"/>
        </p:nvSpPr>
        <p:spPr>
          <a:xfrm>
            <a:off x="5077403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BE51CF-2ABA-1149-B4EE-E8D43619FA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145694" y="4749713"/>
            <a:ext cx="510664" cy="4879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E699CD-AE14-D44F-B6F0-756B9CBE2D2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373656" y="4749713"/>
            <a:ext cx="225940" cy="4879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A44C22B-3097-5540-BBD9-95E97CCE80F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019563" y="346642"/>
            <a:ext cx="3831741" cy="5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567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091F42-D043-2D40-AF98-6BB2A82D04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75"/>
            <a:ext cx="12228755" cy="68786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7B43AF-6FA8-604C-9658-6C886FE656D4}"/>
              </a:ext>
            </a:extLst>
          </p:cNvPr>
          <p:cNvSpPr/>
          <p:nvPr userDrawn="1"/>
        </p:nvSpPr>
        <p:spPr>
          <a:xfrm>
            <a:off x="878529" y="1035902"/>
            <a:ext cx="10475271" cy="4765519"/>
          </a:xfrm>
          <a:prstGeom prst="rect">
            <a:avLst/>
          </a:prstGeom>
          <a:solidFill>
            <a:srgbClr val="061D37">
              <a:alpha val="87843"/>
            </a:srgbClr>
          </a:solidFill>
          <a:ln>
            <a:solidFill>
              <a:srgbClr val="4587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7FF144-A874-8D40-9673-63158A6E1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8313" y="2338891"/>
            <a:ext cx="8932127" cy="2355772"/>
          </a:xfrm>
        </p:spPr>
        <p:txBody>
          <a:bodyPr>
            <a:normAutofit/>
          </a:bodyPr>
          <a:lstStyle>
            <a:lvl1pPr algn="ctr">
              <a:defRPr sz="6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00514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69E64F-3518-6443-83D9-B05718EA04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803" y="0"/>
            <a:ext cx="12192000" cy="60854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C41454-5D83-B04E-81AF-9FD3FC93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53810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0493E-BF3F-BB45-AA8B-B5CC0BCE52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CAAED3-6E58-C048-8DCC-F1DC236879DA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BD4975-D7DE-A14C-AC0B-CEBA1CDB77E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49184" y="5688429"/>
            <a:ext cx="4157472" cy="1029364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OU</a:t>
            </a:r>
            <a:br>
              <a:rPr lang="en-US" dirty="0"/>
            </a:br>
            <a:r>
              <a:rPr lang="en-US" dirty="0"/>
              <a:t>LOGO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F07147-0DCE-E846-A4DA-BDE4789366A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9617" y="6004119"/>
            <a:ext cx="3973068" cy="5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7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FB257F-E78B-5143-9197-29A7753A1BD4}"/>
              </a:ext>
            </a:extLst>
          </p:cNvPr>
          <p:cNvSpPr/>
          <p:nvPr userDrawn="1"/>
        </p:nvSpPr>
        <p:spPr>
          <a:xfrm>
            <a:off x="-3" y="5598633"/>
            <a:ext cx="12195652" cy="125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69E64F-3518-6443-83D9-B05718EA04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85" y="1963"/>
            <a:ext cx="12198984" cy="68619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C41454-5D83-B04E-81AF-9FD3FC93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53810"/>
            <a:ext cx="10515600" cy="1325563"/>
          </a:xfr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C7EFF5-A996-6F4F-B042-6AC5C9AD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F5BCF3-54DD-114C-AC77-41AB67A43060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B16FCF6-BD1A-6543-BD0C-0C6F4345E56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49184" y="5688429"/>
            <a:ext cx="4157472" cy="1029364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OU</a:t>
            </a:r>
            <a:br>
              <a:rPr lang="en-US" dirty="0"/>
            </a:br>
            <a:r>
              <a:rPr lang="en-US" dirty="0"/>
              <a:t>LOGO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44B58A-64BB-1A4E-81E8-E93017BCC39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9617" y="6004119"/>
            <a:ext cx="3973068" cy="5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41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A55C6F-E7F4-A34D-83D6-1B9F5F22E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5EF4BE-40B8-144A-9D54-23B78E3AA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874" y="1170432"/>
            <a:ext cx="10166126" cy="1211612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CF5BF-A748-DB47-BF3F-3ADB26A49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67F5AF-E0DF-6E43-A1D7-F5FEFFC73166}" type="datetimeFigureOut">
              <a:rPr lang="en-US" smtClean="0"/>
              <a:t>2/24/21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9A668-5308-374A-A0F0-7F1E52D0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107C0-9B05-8F45-903D-46447652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E71D35-3A4C-544C-8023-6D77DCD91F75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09FAE3-492E-8945-991C-5D2A0F241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63CDE5-653C-2C48-B912-0A4C8B267902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4EC80B-C636-894A-8C22-73424FCA08C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49184" y="5688429"/>
            <a:ext cx="4157472" cy="1029364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OU</a:t>
            </a:r>
            <a:br>
              <a:rPr lang="en-US" dirty="0"/>
            </a:br>
            <a:r>
              <a:rPr lang="en-US" dirty="0"/>
              <a:t>LOGO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586481-B74D-E246-A8E6-67A65FAC520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9617" y="6004119"/>
            <a:ext cx="3973068" cy="5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32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F7E5361-F20C-5A49-A77E-5EC477F3C7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59F883E-0FB0-C74A-9872-9131D81B78D9}"/>
              </a:ext>
            </a:extLst>
          </p:cNvPr>
          <p:cNvSpPr/>
          <p:nvPr userDrawn="1"/>
        </p:nvSpPr>
        <p:spPr>
          <a:xfrm>
            <a:off x="0" y="5598633"/>
            <a:ext cx="12192000" cy="125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062A5-3298-E643-BC9D-765202BF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14040"/>
            <a:ext cx="1051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rgbClr val="193968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616920-52D1-3E46-95C0-7A90E9052ADC}"/>
              </a:ext>
            </a:extLst>
          </p:cNvPr>
          <p:cNvCxnSpPr>
            <a:cxnSpLocks/>
          </p:cNvCxnSpPr>
          <p:nvPr userDrawn="1"/>
        </p:nvCxnSpPr>
        <p:spPr>
          <a:xfrm>
            <a:off x="-53165" y="5598633"/>
            <a:ext cx="12290612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4BEF4D4-7E5F-3B46-8DBB-0554AC2C96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3970" y="6004694"/>
            <a:ext cx="3964361" cy="523594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78E25D7-9AEF-0C40-A131-9FCCE2F2E87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49184" y="5688429"/>
            <a:ext cx="4157472" cy="1029364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OU</a:t>
            </a:r>
            <a:br>
              <a:rPr lang="en-US" dirty="0"/>
            </a:br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827666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F7E5361-F20C-5A49-A77E-5EC477F3C7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A062A5-3298-E643-BC9D-765202BF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14040"/>
            <a:ext cx="1051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rgbClr val="193968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A85BF3-4E7C-454B-B1C9-31E74A986E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7E46A3-6E66-5E42-8165-30B15BAF3D1B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78E25D7-9AEF-0C40-A131-9FCCE2F2E87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49184" y="5688429"/>
            <a:ext cx="4157472" cy="1029364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OU</a:t>
            </a:r>
            <a:br>
              <a:rPr lang="en-US" dirty="0"/>
            </a:br>
            <a:r>
              <a:rPr lang="en-US" dirty="0"/>
              <a:t>LOGO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F65A31-2876-1846-B2C3-B0FDF7C220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9617" y="6004119"/>
            <a:ext cx="3973068" cy="5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6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EF4BE-40B8-144A-9D54-23B78E3AA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B13215-FDAA-154F-967B-CE23C33467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CF5BF-A748-DB47-BF3F-3ADB26A49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67F5AF-E0DF-6E43-A1D7-F5FEFFC73166}" type="datetimeFigureOut">
              <a:rPr lang="en-US" smtClean="0"/>
              <a:t>2/24/21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9A668-5308-374A-A0F0-7F1E52D0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107C0-9B05-8F45-903D-46447652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E71D35-3A4C-544C-8023-6D77DCD91F7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A55C6F-E7F4-A34D-83D6-1B9F5F22E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215427-2CB9-7249-AAA0-192D17B2B574}"/>
              </a:ext>
            </a:extLst>
          </p:cNvPr>
          <p:cNvSpPr/>
          <p:nvPr userDrawn="1"/>
        </p:nvSpPr>
        <p:spPr>
          <a:xfrm>
            <a:off x="0" y="0"/>
            <a:ext cx="12191999" cy="939540"/>
          </a:xfrm>
          <a:prstGeom prst="rect">
            <a:avLst/>
          </a:prstGeom>
          <a:solidFill>
            <a:srgbClr val="071525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799A77-F852-864D-8D2E-6A3FA2BF0990}"/>
              </a:ext>
            </a:extLst>
          </p:cNvPr>
          <p:cNvCxnSpPr>
            <a:cxnSpLocks/>
          </p:cNvCxnSpPr>
          <p:nvPr userDrawn="1"/>
        </p:nvCxnSpPr>
        <p:spPr>
          <a:xfrm>
            <a:off x="0" y="947513"/>
            <a:ext cx="12192000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FF83749-0CA5-6F47-B5E6-0425376044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7840" y="268823"/>
            <a:ext cx="3973068" cy="53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17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36F84-A056-024D-8256-6D325175E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BA5B2-AEAF-314E-8AAC-F702653A4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515DB-95E6-C443-858B-86A26AE7D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84E01-FA1D-DF4D-8154-31A9A1861279}" type="datetimeFigureOut">
              <a:rPr lang="en-US" smtClean="0"/>
              <a:t>2/24/21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D10BC-EA5B-B342-BB67-E3B44DFF4D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EFDFB-58EC-8343-9988-C1A633F1A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EB62B-FDC5-F542-B36B-F4CCC409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4" r:id="rId14"/>
    <p:sldLayoutId id="2147483665" r:id="rId15"/>
    <p:sldLayoutId id="2147483689" r:id="rId16"/>
    <p:sldLayoutId id="2147483667" r:id="rId17"/>
    <p:sldLayoutId id="2147483668" r:id="rId18"/>
    <p:sldLayoutId id="2147483669" r:id="rId19"/>
    <p:sldLayoutId id="2147483690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88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lectronics.stackexchange.com/questions/151089/beginner-what-is-a-microchip-really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stackoverflow.com/questions/7297426/pass-tcp-connection-to-different-computer-as-a-paramter" TargetMode="Externa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coe.nist.gov/webform/rescheduled-considerations-migrating-post-quantum-cryptographic-algorithms-virtual-workshop" TargetMode="Externa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st.gov/pqcrypto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1.jpeg"/><Relationship Id="rId4" Type="http://schemas.openxmlformats.org/officeDocument/2006/relationships/hyperlink" Target="mailto:pqc-comments@nist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globalriskinstitute.org/publications/quantum-threat-timeline/" TargetMode="Externa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hyperlink" Target="https://doi.org/10.6028/NIST.IR.8105" TargetMode="External"/><Relationship Id="rId7" Type="http://schemas.openxmlformats.org/officeDocument/2006/relationships/hyperlink" Target="https://pixabay.com/en/red-flag-pennon-waving-pennant-303921/" TargetMode="External"/><Relationship Id="rId12" Type="http://schemas.openxmlformats.org/officeDocument/2006/relationships/hyperlink" Target="https://doi.org/10.6028/NIST.IR.830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hyperlink" Target="https://doi.org/10.6028/NIST.IR.8240" TargetMode="External"/><Relationship Id="rId9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843B1-ABBC-764B-A3FD-7E7E79B5E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Cryptography </a:t>
            </a:r>
            <a:br>
              <a:rPr lang="en-US" dirty="0"/>
            </a:br>
            <a:r>
              <a:rPr lang="en-US" dirty="0"/>
              <a:t>in a Post-Quantum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B4578-26D8-124D-9F83-178ADA26668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Crypto Technology Group</a:t>
            </a:r>
          </a:p>
          <a:p>
            <a:r>
              <a:rPr lang="en-US" dirty="0"/>
              <a:t>Computer Security Division</a:t>
            </a:r>
          </a:p>
          <a:p>
            <a:r>
              <a:rPr lang="en-US" dirty="0"/>
              <a:t>Information Technology Lab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525B0C-A617-0C4B-85BC-A7B3EF8AA3DB}"/>
              </a:ext>
            </a:extLst>
          </p:cNvPr>
          <p:cNvSpPr txBox="1"/>
          <p:nvPr/>
        </p:nvSpPr>
        <p:spPr>
          <a:xfrm>
            <a:off x="728731" y="3614351"/>
            <a:ext cx="4942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Dustin Moody</a:t>
            </a:r>
          </a:p>
        </p:txBody>
      </p:sp>
    </p:spTree>
    <p:extLst>
      <p:ext uri="{BB962C8B-B14F-4D97-AF65-F5344CB8AC3E}">
        <p14:creationId xmlns:p14="http://schemas.microsoft.com/office/powerpoint/2010/main" val="68880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ACF12-5AB8-894A-BF2A-714D4E066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3795" y="1767017"/>
            <a:ext cx="7470454" cy="451021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 lot of schemes quickly attacked!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Many similar schemes (esp. lattice KEMs)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NIST PQC Standardization workshop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Over 300 ”official comments” and 900 posts on the </a:t>
            </a:r>
            <a:r>
              <a:rPr lang="en-US" dirty="0" err="1"/>
              <a:t>pqc</a:t>
            </a:r>
            <a:r>
              <a:rPr lang="en-US" dirty="0"/>
              <a:t>-forum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Research and performance numbers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After a year: 26 schemes move 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E72984-5DA1-E742-8566-7D7D6ECDD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</a:t>
            </a:r>
            <a:r>
              <a:rPr lang="en-US" baseline="30000" dirty="0"/>
              <a:t>st</a:t>
            </a:r>
            <a:r>
              <a:rPr lang="en-US" dirty="0"/>
              <a:t> Round</a:t>
            </a:r>
          </a:p>
        </p:txBody>
      </p:sp>
      <p:graphicFrame>
        <p:nvGraphicFramePr>
          <p:cNvPr id="29" name="Content Placeholder 3">
            <a:extLst>
              <a:ext uri="{FF2B5EF4-FFF2-40B4-BE49-F238E27FC236}">
                <a16:creationId xmlns:a16="http://schemas.microsoft.com/office/drawing/2014/main" id="{86A5AF0A-7C82-144B-BFE2-BAF6D2FCF2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4871770"/>
              </p:ext>
            </p:extLst>
          </p:nvPr>
        </p:nvGraphicFramePr>
        <p:xfrm>
          <a:off x="6658402" y="3971748"/>
          <a:ext cx="5240781" cy="2531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3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26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8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6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7204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0680" marR="80680" marT="40340" marB="403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Signatures</a:t>
                      </a:r>
                    </a:p>
                  </a:txBody>
                  <a:tcPr marL="80680" marR="80680" marT="40340" marB="403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KEM/Encryption</a:t>
                      </a:r>
                    </a:p>
                  </a:txBody>
                  <a:tcPr marL="80680" marR="80680" marT="40340" marB="403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Overall</a:t>
                      </a:r>
                    </a:p>
                  </a:txBody>
                  <a:tcPr marL="80680" marR="80680" marT="40340" marB="4034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204">
                <a:tc>
                  <a:txBody>
                    <a:bodyPr/>
                    <a:lstStyle/>
                    <a:p>
                      <a:r>
                        <a:rPr lang="en-US" sz="1600"/>
                        <a:t>Lattice-based</a:t>
                      </a:r>
                    </a:p>
                  </a:txBody>
                  <a:tcPr marL="80680" marR="80680" marT="40340" marB="403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5</a:t>
                      </a:r>
                    </a:p>
                  </a:txBody>
                  <a:tcPr marL="80680" marR="80680" marT="40340" marB="403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21</a:t>
                      </a:r>
                    </a:p>
                  </a:txBody>
                  <a:tcPr marL="80680" marR="80680" marT="40340" marB="403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26</a:t>
                      </a:r>
                    </a:p>
                  </a:txBody>
                  <a:tcPr marL="80680" marR="80680" marT="40340" marB="403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204">
                <a:tc>
                  <a:txBody>
                    <a:bodyPr/>
                    <a:lstStyle/>
                    <a:p>
                      <a:r>
                        <a:rPr lang="en-US" sz="1600"/>
                        <a:t>Code-based</a:t>
                      </a:r>
                    </a:p>
                  </a:txBody>
                  <a:tcPr marL="80680" marR="80680" marT="40340" marB="403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 marL="80680" marR="80680" marT="40340" marB="403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17</a:t>
                      </a:r>
                    </a:p>
                  </a:txBody>
                  <a:tcPr marL="80680" marR="80680" marT="40340" marB="403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19</a:t>
                      </a:r>
                    </a:p>
                  </a:txBody>
                  <a:tcPr marL="80680" marR="80680" marT="40340" marB="4034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204">
                <a:tc>
                  <a:txBody>
                    <a:bodyPr/>
                    <a:lstStyle/>
                    <a:p>
                      <a:r>
                        <a:rPr lang="en-US" sz="1600"/>
                        <a:t>Multi-variate</a:t>
                      </a:r>
                    </a:p>
                  </a:txBody>
                  <a:tcPr marL="80680" marR="80680" marT="40340" marB="403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</a:t>
                      </a:r>
                    </a:p>
                  </a:txBody>
                  <a:tcPr marL="80680" marR="80680" marT="40340" marB="403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</a:t>
                      </a:r>
                    </a:p>
                  </a:txBody>
                  <a:tcPr marL="80680" marR="80680" marT="40340" marB="403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9</a:t>
                      </a:r>
                    </a:p>
                  </a:txBody>
                  <a:tcPr marL="80680" marR="80680" marT="40340" marB="4034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4890">
                <a:tc>
                  <a:txBody>
                    <a:bodyPr/>
                    <a:lstStyle/>
                    <a:p>
                      <a:r>
                        <a:rPr lang="en-US" sz="1600"/>
                        <a:t>Stateless Hash or Symmetric based</a:t>
                      </a:r>
                    </a:p>
                  </a:txBody>
                  <a:tcPr marL="80680" marR="80680" marT="40340" marB="403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</a:t>
                      </a:r>
                    </a:p>
                  </a:txBody>
                  <a:tcPr marL="80680" marR="80680" marT="40340" marB="40340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80680" marR="80680" marT="40340" marB="403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</a:t>
                      </a:r>
                    </a:p>
                  </a:txBody>
                  <a:tcPr marL="80680" marR="80680" marT="40340" marB="4034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204">
                <a:tc>
                  <a:txBody>
                    <a:bodyPr/>
                    <a:lstStyle/>
                    <a:p>
                      <a:r>
                        <a:rPr lang="en-US" sz="1600"/>
                        <a:t>Other</a:t>
                      </a:r>
                    </a:p>
                  </a:txBody>
                  <a:tcPr marL="80680" marR="80680" marT="40340" marB="403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</a:t>
                      </a:r>
                    </a:p>
                  </a:txBody>
                  <a:tcPr marL="80680" marR="80680" marT="40340" marB="403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5</a:t>
                      </a:r>
                    </a:p>
                  </a:txBody>
                  <a:tcPr marL="80680" marR="80680" marT="40340" marB="403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7</a:t>
                      </a:r>
                    </a:p>
                  </a:txBody>
                  <a:tcPr marL="80680" marR="80680" marT="40340" marB="4034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204">
                <a:tc>
                  <a:txBody>
                    <a:bodyPr/>
                    <a:lstStyle/>
                    <a:p>
                      <a:r>
                        <a:rPr lang="en-US" sz="1600"/>
                        <a:t>Total</a:t>
                      </a:r>
                      <a:endParaRPr lang="en-US" sz="1600" b="1"/>
                    </a:p>
                  </a:txBody>
                  <a:tcPr marL="80680" marR="80680" marT="40340" marB="403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19</a:t>
                      </a:r>
                    </a:p>
                  </a:txBody>
                  <a:tcPr marL="80680" marR="80680" marT="40340" marB="403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45</a:t>
                      </a:r>
                    </a:p>
                  </a:txBody>
                  <a:tcPr marL="80680" marR="80680" marT="40340" marB="403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64</a:t>
                      </a:r>
                    </a:p>
                  </a:txBody>
                  <a:tcPr marL="80680" marR="80680" marT="40340" marB="4034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0" name="Picture 2" descr="Image result for ft lauderdale">
            <a:extLst>
              <a:ext uri="{FF2B5EF4-FFF2-40B4-BE49-F238E27FC236}">
                <a16:creationId xmlns:a16="http://schemas.microsoft.com/office/drawing/2014/main" id="{9D414239-3785-614B-9BF6-9C9E9208D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6" t="11363" r="46802" b="12729"/>
          <a:stretch/>
        </p:blipFill>
        <p:spPr bwMode="auto">
          <a:xfrm>
            <a:off x="8652936" y="1257386"/>
            <a:ext cx="2142470" cy="258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81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ACF12-5AB8-894A-BF2A-714D4E066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1981" y="1628228"/>
            <a:ext cx="6472819" cy="4510216"/>
          </a:xfrm>
        </p:spPr>
        <p:txBody>
          <a:bodyPr/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4 merged submissions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Maintained diversity of algorithms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Cryptanalysis continues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LAC, </a:t>
            </a:r>
            <a:r>
              <a:rPr lang="en-US" dirty="0" err="1">
                <a:solidFill>
                  <a:srgbClr val="FF0000"/>
                </a:solidFill>
              </a:rPr>
              <a:t>LEDAcrypt</a:t>
            </a:r>
            <a:r>
              <a:rPr lang="en-US" dirty="0">
                <a:solidFill>
                  <a:srgbClr val="FF0000"/>
                </a:solidFill>
              </a:rPr>
              <a:t>, RQC, Rollo, MQDSS, </a:t>
            </a:r>
            <a:r>
              <a:rPr lang="en-US" dirty="0" err="1">
                <a:solidFill>
                  <a:srgbClr val="FF0000"/>
                </a:solidFill>
              </a:rPr>
              <a:t>qTESLA</a:t>
            </a:r>
            <a:r>
              <a:rPr lang="en-US" dirty="0">
                <a:solidFill>
                  <a:srgbClr val="FF0000"/>
                </a:solidFill>
              </a:rPr>
              <a:t>, LUOV all broken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NIST PQC Standardization workshop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More benchmarking and real world</a:t>
            </a:r>
          </a:p>
          <a:p>
            <a:pPr marL="228600" indent="-228600"/>
            <a:r>
              <a:rPr lang="en-US" dirty="0"/>
              <a:t>      experiments</a:t>
            </a:r>
          </a:p>
          <a:p>
            <a:pPr marL="228600" indent="-228600"/>
            <a:endParaRPr lang="en-US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After 18 months</a:t>
            </a:r>
            <a:r>
              <a:rPr lang="en-US" dirty="0"/>
              <a:t>: 15 submissions move 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E72984-5DA1-E742-8566-7D7D6ECDD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2nd Round</a:t>
            </a:r>
          </a:p>
        </p:txBody>
      </p:sp>
      <p:pic>
        <p:nvPicPr>
          <p:cNvPr id="6" name="Picture 4" descr="Image result for ucsb">
            <a:extLst>
              <a:ext uri="{FF2B5EF4-FFF2-40B4-BE49-F238E27FC236}">
                <a16:creationId xmlns:a16="http://schemas.microsoft.com/office/drawing/2014/main" id="{F27B6F82-9B06-104C-A8E1-0FCF5A7EF4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6" t="14051" r="27471" b="13188"/>
          <a:stretch/>
        </p:blipFill>
        <p:spPr bwMode="auto">
          <a:xfrm>
            <a:off x="8589078" y="1314817"/>
            <a:ext cx="3266684" cy="269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E7A79E83-4C6B-4E4A-8038-EDD40DD90AB6}"/>
              </a:ext>
            </a:extLst>
          </p:cNvPr>
          <p:cNvGraphicFramePr>
            <a:graphicFrameLocks/>
          </p:cNvGraphicFramePr>
          <p:nvPr/>
        </p:nvGraphicFramePr>
        <p:xfrm>
          <a:off x="6886565" y="4275694"/>
          <a:ext cx="5123454" cy="2353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8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4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62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36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3548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4847" marR="74847" marT="37424" marB="374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Signatures</a:t>
                      </a:r>
                    </a:p>
                  </a:txBody>
                  <a:tcPr marL="74847" marR="74847" marT="37424" marB="374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KEM/Encryption</a:t>
                      </a:r>
                    </a:p>
                  </a:txBody>
                  <a:tcPr marL="74847" marR="74847" marT="37424" marB="374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Overall</a:t>
                      </a:r>
                    </a:p>
                  </a:txBody>
                  <a:tcPr marL="74847" marR="74847" marT="37424" marB="3742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548">
                <a:tc>
                  <a:txBody>
                    <a:bodyPr/>
                    <a:lstStyle/>
                    <a:p>
                      <a:r>
                        <a:rPr lang="en-US" sz="1500"/>
                        <a:t>Lattice-based</a:t>
                      </a:r>
                    </a:p>
                  </a:txBody>
                  <a:tcPr marL="74847" marR="74847" marT="37424" marB="374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trike="noStrike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74847" marR="74847" marT="37424" marB="374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9</a:t>
                      </a:r>
                    </a:p>
                  </a:txBody>
                  <a:tcPr marL="74847" marR="74847" marT="37424" marB="374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12</a:t>
                      </a:r>
                    </a:p>
                  </a:txBody>
                  <a:tcPr marL="74847" marR="74847" marT="37424" marB="3742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548">
                <a:tc>
                  <a:txBody>
                    <a:bodyPr/>
                    <a:lstStyle/>
                    <a:p>
                      <a:r>
                        <a:rPr lang="en-US" sz="1500"/>
                        <a:t>Code-based</a:t>
                      </a:r>
                    </a:p>
                  </a:txBody>
                  <a:tcPr marL="74847" marR="74847" marT="37424" marB="37424"/>
                </a:tc>
                <a:tc>
                  <a:txBody>
                    <a:bodyPr/>
                    <a:lstStyle/>
                    <a:p>
                      <a:pPr algn="ctr"/>
                      <a:endParaRPr lang="en-US" sz="1500"/>
                    </a:p>
                  </a:txBody>
                  <a:tcPr marL="74847" marR="74847" marT="37424" marB="374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7</a:t>
                      </a:r>
                    </a:p>
                  </a:txBody>
                  <a:tcPr marL="74847" marR="74847" marT="37424" marB="374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7</a:t>
                      </a:r>
                    </a:p>
                  </a:txBody>
                  <a:tcPr marL="74847" marR="74847" marT="37424" marB="3742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548">
                <a:tc>
                  <a:txBody>
                    <a:bodyPr/>
                    <a:lstStyle/>
                    <a:p>
                      <a:r>
                        <a:rPr lang="en-US" sz="1500"/>
                        <a:t>Multi-variate</a:t>
                      </a:r>
                    </a:p>
                  </a:txBody>
                  <a:tcPr marL="74847" marR="74847" marT="37424" marB="374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4</a:t>
                      </a:r>
                    </a:p>
                  </a:txBody>
                  <a:tcPr marL="74847" marR="74847" marT="37424" marB="37424"/>
                </a:tc>
                <a:tc>
                  <a:txBody>
                    <a:bodyPr/>
                    <a:lstStyle/>
                    <a:p>
                      <a:pPr algn="ctr"/>
                      <a:endParaRPr lang="en-US" sz="1500"/>
                    </a:p>
                  </a:txBody>
                  <a:tcPr marL="74847" marR="74847" marT="37424" marB="374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4</a:t>
                      </a:r>
                    </a:p>
                  </a:txBody>
                  <a:tcPr marL="74847" marR="74847" marT="37424" marB="3742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049">
                <a:tc>
                  <a:txBody>
                    <a:bodyPr/>
                    <a:lstStyle/>
                    <a:p>
                      <a:r>
                        <a:rPr lang="en-US" sz="1500"/>
                        <a:t>Stateless Hash or Symmetric based</a:t>
                      </a:r>
                    </a:p>
                  </a:txBody>
                  <a:tcPr marL="74847" marR="74847" marT="37424" marB="374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</a:t>
                      </a:r>
                    </a:p>
                  </a:txBody>
                  <a:tcPr marL="74847" marR="74847" marT="37424" marB="37424"/>
                </a:tc>
                <a:tc>
                  <a:txBody>
                    <a:bodyPr/>
                    <a:lstStyle/>
                    <a:p>
                      <a:pPr algn="ctr"/>
                      <a:endParaRPr lang="en-US" sz="1500"/>
                    </a:p>
                  </a:txBody>
                  <a:tcPr marL="74847" marR="74847" marT="37424" marB="374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</a:t>
                      </a:r>
                    </a:p>
                  </a:txBody>
                  <a:tcPr marL="74847" marR="74847" marT="37424" marB="3742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548">
                <a:tc>
                  <a:txBody>
                    <a:bodyPr/>
                    <a:lstStyle/>
                    <a:p>
                      <a:r>
                        <a:rPr lang="en-US" sz="1500"/>
                        <a:t>Isogeny</a:t>
                      </a:r>
                    </a:p>
                  </a:txBody>
                  <a:tcPr marL="74847" marR="74847" marT="37424" marB="37424"/>
                </a:tc>
                <a:tc>
                  <a:txBody>
                    <a:bodyPr/>
                    <a:lstStyle/>
                    <a:p>
                      <a:pPr algn="ctr"/>
                      <a:endParaRPr lang="en-US" sz="1500"/>
                    </a:p>
                  </a:txBody>
                  <a:tcPr marL="74847" marR="74847" marT="37424" marB="374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1</a:t>
                      </a:r>
                    </a:p>
                  </a:txBody>
                  <a:tcPr marL="74847" marR="74847" marT="37424" marB="374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1</a:t>
                      </a:r>
                    </a:p>
                  </a:txBody>
                  <a:tcPr marL="74847" marR="74847" marT="37424" marB="3742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548">
                <a:tc>
                  <a:txBody>
                    <a:bodyPr/>
                    <a:lstStyle/>
                    <a:p>
                      <a:r>
                        <a:rPr lang="en-US" sz="1500"/>
                        <a:t>Total</a:t>
                      </a:r>
                      <a:endParaRPr lang="en-US" sz="1500" b="1"/>
                    </a:p>
                  </a:txBody>
                  <a:tcPr marL="74847" marR="74847" marT="37424" marB="374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10</a:t>
                      </a:r>
                    </a:p>
                  </a:txBody>
                  <a:tcPr marL="74847" marR="74847" marT="37424" marB="374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16</a:t>
                      </a:r>
                    </a:p>
                  </a:txBody>
                  <a:tcPr marL="74847" marR="74847" marT="37424" marB="374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26</a:t>
                      </a:r>
                    </a:p>
                  </a:txBody>
                  <a:tcPr marL="74847" marR="74847" marT="37424" marB="3742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7443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A5E69-3037-4FFD-9F8E-ADFE8203CC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700" y="1314818"/>
            <a:ext cx="7124700" cy="5160151"/>
          </a:xfrm>
        </p:spPr>
        <p:txBody>
          <a:bodyPr>
            <a:normAutofit fontScale="77500" lnSpcReduction="20000"/>
          </a:bodyPr>
          <a:lstStyle/>
          <a:p>
            <a:pPr marL="0" indent="0"/>
            <a:r>
              <a:rPr lang="en-US" dirty="0"/>
              <a:t>Security</a:t>
            </a:r>
          </a:p>
          <a:p>
            <a:pPr lvl="1"/>
            <a:r>
              <a:rPr lang="en-US" dirty="0"/>
              <a:t>Security levels offered</a:t>
            </a:r>
          </a:p>
          <a:p>
            <a:pPr lvl="1"/>
            <a:r>
              <a:rPr lang="en-US" dirty="0"/>
              <a:t>(confidence in) security proof</a:t>
            </a:r>
          </a:p>
          <a:p>
            <a:pPr lvl="1"/>
            <a:r>
              <a:rPr lang="en-US" dirty="0"/>
              <a:t>Any attacks</a:t>
            </a:r>
          </a:p>
          <a:p>
            <a:pPr lvl="1"/>
            <a:r>
              <a:rPr lang="en-US" dirty="0"/>
              <a:t>Classical/quantum complexity</a:t>
            </a:r>
          </a:p>
          <a:p>
            <a:pPr marL="0" indent="0"/>
            <a:r>
              <a:rPr lang="en-US" dirty="0"/>
              <a:t>Performance</a:t>
            </a:r>
          </a:p>
          <a:p>
            <a:pPr lvl="1"/>
            <a:r>
              <a:rPr lang="en-US" dirty="0"/>
              <a:t>Size of parameters</a:t>
            </a:r>
          </a:p>
          <a:p>
            <a:pPr lvl="1"/>
            <a:r>
              <a:rPr lang="en-US" dirty="0"/>
              <a:t>Speed of </a:t>
            </a:r>
            <a:r>
              <a:rPr lang="en-US" dirty="0" err="1"/>
              <a:t>KeyGen</a:t>
            </a:r>
            <a:r>
              <a:rPr lang="en-US" dirty="0"/>
              <a:t>, Enc/Dec, Sign/Verify </a:t>
            </a:r>
          </a:p>
          <a:p>
            <a:pPr lvl="1"/>
            <a:r>
              <a:rPr lang="en-US" dirty="0"/>
              <a:t>Decryption failures</a:t>
            </a:r>
          </a:p>
          <a:p>
            <a:pPr marL="0" indent="0"/>
            <a:r>
              <a:rPr lang="en-US" dirty="0"/>
              <a:t>Algorithm and implementation characteristics</a:t>
            </a:r>
          </a:p>
          <a:p>
            <a:pPr lvl="1"/>
            <a:r>
              <a:rPr lang="en-US" dirty="0"/>
              <a:t>IP issues</a:t>
            </a:r>
          </a:p>
          <a:p>
            <a:pPr lvl="1"/>
            <a:r>
              <a:rPr lang="en-US" dirty="0"/>
              <a:t>Side channel resistance</a:t>
            </a:r>
          </a:p>
          <a:p>
            <a:pPr lvl="1"/>
            <a:r>
              <a:rPr lang="en-US" dirty="0"/>
              <a:t>Simplicity and clarity of documentation</a:t>
            </a:r>
          </a:p>
          <a:p>
            <a:pPr lvl="1"/>
            <a:r>
              <a:rPr lang="en-US" dirty="0"/>
              <a:t>Flexible</a:t>
            </a:r>
          </a:p>
          <a:p>
            <a:pPr marL="0" indent="0"/>
            <a:r>
              <a:rPr lang="en-US" dirty="0"/>
              <a:t>Other</a:t>
            </a:r>
          </a:p>
          <a:p>
            <a:pPr lvl="1"/>
            <a:r>
              <a:rPr lang="en-US" dirty="0"/>
              <a:t>Round 2 changes</a:t>
            </a:r>
          </a:p>
          <a:p>
            <a:pPr lvl="1"/>
            <a:r>
              <a:rPr lang="en-US" dirty="0"/>
              <a:t>Official comments/pqc-forum discussion</a:t>
            </a:r>
          </a:p>
          <a:p>
            <a:pPr lvl="1"/>
            <a:r>
              <a:rPr lang="en-US" dirty="0"/>
              <a:t>Papers published/presented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F5139E-18F8-4576-8378-F6B17B0F8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4793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Challenges and Considerations in Selecting Algorithms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F55A994-E96A-4417-8970-3697581CD2FB}"/>
              </a:ext>
            </a:extLst>
          </p:cNvPr>
          <p:cNvSpPr/>
          <p:nvPr/>
        </p:nvSpPr>
        <p:spPr>
          <a:xfrm>
            <a:off x="7505700" y="2362200"/>
            <a:ext cx="3810000" cy="106680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6B8C50-3566-4128-AD49-99A1D137A3B2}"/>
              </a:ext>
            </a:extLst>
          </p:cNvPr>
          <p:cNvSpPr/>
          <p:nvPr/>
        </p:nvSpPr>
        <p:spPr>
          <a:xfrm>
            <a:off x="7962900" y="3873392"/>
            <a:ext cx="2895600" cy="1066800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52BA4F9-56D2-47E5-AE2C-80E470003CF2}"/>
              </a:ext>
            </a:extLst>
          </p:cNvPr>
          <p:cNvSpPr/>
          <p:nvPr/>
        </p:nvSpPr>
        <p:spPr>
          <a:xfrm>
            <a:off x="8343900" y="5562600"/>
            <a:ext cx="2209800" cy="1066800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CF6A3AF-8D49-45D7-9EB6-3C750786700A}"/>
              </a:ext>
            </a:extLst>
          </p:cNvPr>
          <p:cNvSpPr/>
          <p:nvPr/>
        </p:nvSpPr>
        <p:spPr>
          <a:xfrm>
            <a:off x="8763000" y="5794391"/>
            <a:ext cx="1371600" cy="603218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1">
                    <a:shade val="50000"/>
                  </a:schemeClr>
                </a:solidFill>
              </a:ln>
              <a:pattFill prst="pct90">
                <a:fgClr>
                  <a:srgbClr val="C00000"/>
                </a:fgClr>
                <a:bgClr>
                  <a:schemeClr val="bg1"/>
                </a:bgClr>
              </a:patt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26495D-325D-45C8-B369-E0329EDDC3BE}"/>
              </a:ext>
            </a:extLst>
          </p:cNvPr>
          <p:cNvCxnSpPr>
            <a:stCxn id="5" idx="2"/>
            <a:endCxn id="6" idx="2"/>
          </p:cNvCxnSpPr>
          <p:nvPr/>
        </p:nvCxnSpPr>
        <p:spPr>
          <a:xfrm>
            <a:off x="7505700" y="2895600"/>
            <a:ext cx="457200" cy="1511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C32CD5-FEE8-4734-A907-248B09C9FEFB}"/>
              </a:ext>
            </a:extLst>
          </p:cNvPr>
          <p:cNvCxnSpPr>
            <a:stCxn id="5" idx="6"/>
            <a:endCxn id="6" idx="6"/>
          </p:cNvCxnSpPr>
          <p:nvPr/>
        </p:nvCxnSpPr>
        <p:spPr>
          <a:xfrm flipH="1">
            <a:off x="10858500" y="2895600"/>
            <a:ext cx="457200" cy="1511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3A79B2-8807-49DD-AF94-25DA5C4F6F91}"/>
              </a:ext>
            </a:extLst>
          </p:cNvPr>
          <p:cNvCxnSpPr>
            <a:stCxn id="6" idx="2"/>
            <a:endCxn id="7" idx="2"/>
          </p:cNvCxnSpPr>
          <p:nvPr/>
        </p:nvCxnSpPr>
        <p:spPr>
          <a:xfrm>
            <a:off x="7962900" y="4406792"/>
            <a:ext cx="381000" cy="16892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51DB25-E51A-4C30-8586-B6706C7822D9}"/>
              </a:ext>
            </a:extLst>
          </p:cNvPr>
          <p:cNvCxnSpPr>
            <a:stCxn id="6" idx="6"/>
            <a:endCxn id="7" idx="6"/>
          </p:cNvCxnSpPr>
          <p:nvPr/>
        </p:nvCxnSpPr>
        <p:spPr>
          <a:xfrm flipH="1">
            <a:off x="10553700" y="4406792"/>
            <a:ext cx="304800" cy="16892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ECD930B-FF40-4A3C-B9E5-14EF10B00125}"/>
              </a:ext>
            </a:extLst>
          </p:cNvPr>
          <p:cNvSpPr txBox="1"/>
          <p:nvPr/>
        </p:nvSpPr>
        <p:spPr>
          <a:xfrm>
            <a:off x="8305800" y="271758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round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88D184-CA4B-4A82-9ECB-CA2ACFC6A930}"/>
              </a:ext>
            </a:extLst>
          </p:cNvPr>
          <p:cNvSpPr txBox="1"/>
          <p:nvPr/>
        </p:nvSpPr>
        <p:spPr>
          <a:xfrm>
            <a:off x="8257849" y="4222126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2</a:t>
            </a:r>
            <a:r>
              <a:rPr lang="en-US" baseline="30000"/>
              <a:t>nd </a:t>
            </a:r>
            <a:r>
              <a:rPr lang="en-US"/>
              <a:t>round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2711B3-2A30-4A00-B6F8-E1D793E45F9E}"/>
              </a:ext>
            </a:extLst>
          </p:cNvPr>
          <p:cNvSpPr txBox="1"/>
          <p:nvPr/>
        </p:nvSpPr>
        <p:spPr>
          <a:xfrm>
            <a:off x="8343900" y="590294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</a:t>
            </a:r>
            <a:r>
              <a:rPr lang="en-US" dirty="0">
                <a:solidFill>
                  <a:srgbClr val="002060"/>
                </a:solidFill>
              </a:rPr>
              <a:t>round</a:t>
            </a:r>
          </a:p>
        </p:txBody>
      </p:sp>
    </p:spTree>
    <p:extLst>
      <p:ext uri="{BB962C8B-B14F-4D97-AF65-F5344CB8AC3E}">
        <p14:creationId xmlns:p14="http://schemas.microsoft.com/office/powerpoint/2010/main" val="4026515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ACF12-5AB8-894A-BF2A-714D4E066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450" y="1362465"/>
            <a:ext cx="8038406" cy="225510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NIST selected 7 </a:t>
            </a:r>
            <a:r>
              <a:rPr lang="en-US" dirty="0">
                <a:solidFill>
                  <a:schemeClr val="accent2"/>
                </a:solidFill>
              </a:rPr>
              <a:t>Finalists</a:t>
            </a:r>
            <a:r>
              <a:rPr lang="en-US" dirty="0"/>
              <a:t> and 8 </a:t>
            </a:r>
            <a:r>
              <a:rPr lang="en-US" dirty="0">
                <a:solidFill>
                  <a:schemeClr val="accent6"/>
                </a:solidFill>
              </a:rPr>
              <a:t>Alternates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Finalists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:  most promising algorithms we expect to be ready for standardization at end of 3</a:t>
            </a:r>
            <a:r>
              <a:rPr lang="en-US" baseline="30000" dirty="0">
                <a:solidFill>
                  <a:schemeClr val="bg2">
                    <a:lumMod val="50000"/>
                  </a:schemeClr>
                </a:solidFill>
              </a:rPr>
              <a:t>rd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round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Alternates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:  candidates for potential standardization, most likely after another (4th) round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KEM finalists:  </a:t>
            </a:r>
            <a:r>
              <a:rPr lang="en-US" sz="2400" dirty="0" err="1"/>
              <a:t>Kyber</a:t>
            </a:r>
            <a:r>
              <a:rPr lang="en-US" sz="2400" dirty="0"/>
              <a:t>, NTRU, SABER, Classic </a:t>
            </a:r>
            <a:r>
              <a:rPr lang="en-US" sz="2400" dirty="0" err="1"/>
              <a:t>McEliece</a:t>
            </a: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Signature finalists: </a:t>
            </a:r>
            <a:r>
              <a:rPr lang="en-US" sz="2400" dirty="0"/>
              <a:t>Dilithium, Falcon, Rainbow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E72984-5DA1-E742-8566-7D7D6ECDD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3</a:t>
            </a:r>
            <a:r>
              <a:rPr lang="en-US" baseline="30000" dirty="0"/>
              <a:t>rd</a:t>
            </a:r>
            <a:r>
              <a:rPr lang="en-US" dirty="0"/>
              <a:t> Round Finalists and Alternates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95FB0F38-089A-B847-89F8-1478BDD3A3C6}"/>
              </a:ext>
            </a:extLst>
          </p:cNvPr>
          <p:cNvGraphicFramePr>
            <a:graphicFrameLocks/>
          </p:cNvGraphicFramePr>
          <p:nvPr/>
        </p:nvGraphicFramePr>
        <p:xfrm>
          <a:off x="5827224" y="4188380"/>
          <a:ext cx="5929745" cy="2508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1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3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8036">
                  <a:extLst>
                    <a:ext uri="{9D8B030D-6E8A-4147-A177-3AD203B41FA5}">
                      <a16:colId xmlns:a16="http://schemas.microsoft.com/office/drawing/2014/main" val="189967847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5127">
                  <a:extLst>
                    <a:ext uri="{9D8B030D-6E8A-4147-A177-3AD203B41FA5}">
                      <a16:colId xmlns:a16="http://schemas.microsoft.com/office/drawing/2014/main" val="3185246743"/>
                    </a:ext>
                  </a:extLst>
                </a:gridCol>
                <a:gridCol w="6373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5854">
                  <a:extLst>
                    <a:ext uri="{9D8B030D-6E8A-4147-A177-3AD203B41FA5}">
                      <a16:colId xmlns:a16="http://schemas.microsoft.com/office/drawing/2014/main" val="3726623226"/>
                    </a:ext>
                  </a:extLst>
                </a:gridCol>
              </a:tblGrid>
              <a:tr h="323195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9692" marR="79692" marT="39846" marB="3984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Signatures</a:t>
                      </a:r>
                    </a:p>
                  </a:txBody>
                  <a:tcPr marL="79713" marR="79713" marT="39856" marB="398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KEM/Encryption</a:t>
                      </a:r>
                    </a:p>
                  </a:txBody>
                  <a:tcPr marL="79713" marR="79713" marT="39856" marB="398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/>
                        <a:t>Overall</a:t>
                      </a:r>
                    </a:p>
                  </a:txBody>
                  <a:tcPr marL="79713" marR="79713" marT="39856" marB="398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195">
                <a:tc>
                  <a:txBody>
                    <a:bodyPr/>
                    <a:lstStyle/>
                    <a:p>
                      <a:r>
                        <a:rPr lang="en-US" sz="1600"/>
                        <a:t>Lattice-based</a:t>
                      </a:r>
                    </a:p>
                  </a:txBody>
                  <a:tcPr marL="79692" marR="79692" marT="39846" marB="3984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strike="noStrike" dirty="0">
                          <a:solidFill>
                            <a:schemeClr val="accent2"/>
                          </a:solidFill>
                        </a:rPr>
                        <a:t>2</a:t>
                      </a:r>
                    </a:p>
                  </a:txBody>
                  <a:tcPr marL="79692" marR="79692" marT="39846" marB="398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strike="noStrike" dirty="0">
                        <a:solidFill>
                          <a:schemeClr val="accent6"/>
                        </a:solidFill>
                      </a:endParaRPr>
                    </a:p>
                  </a:txBody>
                  <a:tcPr marL="79692" marR="79692" marT="39846" marB="3984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accent2"/>
                          </a:solidFill>
                        </a:rPr>
                        <a:t>3</a:t>
                      </a:r>
                    </a:p>
                  </a:txBody>
                  <a:tcPr marL="79692" marR="79692" marT="39846" marB="398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/>
                          </a:solidFill>
                        </a:rPr>
                        <a:t>2</a:t>
                      </a:r>
                    </a:p>
                  </a:txBody>
                  <a:tcPr marL="79692" marR="79692" marT="39846" marB="3984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accent2"/>
                          </a:solidFill>
                        </a:rPr>
                        <a:t>5</a:t>
                      </a:r>
                    </a:p>
                  </a:txBody>
                  <a:tcPr marL="79692" marR="79692" marT="39846" marB="398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/>
                          </a:solidFill>
                        </a:rPr>
                        <a:t>2</a:t>
                      </a:r>
                    </a:p>
                  </a:txBody>
                  <a:tcPr marL="79692" marR="79692" marT="39846" marB="3984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195">
                <a:tc>
                  <a:txBody>
                    <a:bodyPr/>
                    <a:lstStyle/>
                    <a:p>
                      <a:r>
                        <a:rPr lang="en-US" sz="1600"/>
                        <a:t>Code-based</a:t>
                      </a:r>
                    </a:p>
                  </a:txBody>
                  <a:tcPr marL="79692" marR="79692" marT="39846" marB="3984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accent2"/>
                        </a:solidFill>
                      </a:endParaRPr>
                    </a:p>
                  </a:txBody>
                  <a:tcPr marL="79692" marR="79692" marT="39846" marB="398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accent6"/>
                        </a:solidFill>
                      </a:endParaRPr>
                    </a:p>
                  </a:txBody>
                  <a:tcPr marL="79692" marR="79692" marT="39846" marB="3984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accent2"/>
                          </a:solidFill>
                        </a:rPr>
                        <a:t>1</a:t>
                      </a:r>
                    </a:p>
                  </a:txBody>
                  <a:tcPr marL="79692" marR="79692" marT="39846" marB="398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/>
                          </a:solidFill>
                        </a:rPr>
                        <a:t>2</a:t>
                      </a:r>
                    </a:p>
                  </a:txBody>
                  <a:tcPr marL="79692" marR="79692" marT="39846" marB="3984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accent2"/>
                          </a:solidFill>
                        </a:rPr>
                        <a:t>1</a:t>
                      </a:r>
                    </a:p>
                  </a:txBody>
                  <a:tcPr marL="79692" marR="79692" marT="39846" marB="398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/>
                          </a:solidFill>
                        </a:rPr>
                        <a:t>2</a:t>
                      </a:r>
                    </a:p>
                  </a:txBody>
                  <a:tcPr marL="79692" marR="79692" marT="39846" marB="3984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195">
                <a:tc>
                  <a:txBody>
                    <a:bodyPr/>
                    <a:lstStyle/>
                    <a:p>
                      <a:r>
                        <a:rPr lang="en-US" sz="1600"/>
                        <a:t>Multi-variate</a:t>
                      </a:r>
                    </a:p>
                  </a:txBody>
                  <a:tcPr marL="79692" marR="79692" marT="39846" marB="3984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accent2"/>
                          </a:solidFill>
                        </a:rPr>
                        <a:t>1</a:t>
                      </a:r>
                    </a:p>
                  </a:txBody>
                  <a:tcPr marL="79692" marR="79692" marT="39846" marB="398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/>
                          </a:solidFill>
                        </a:rPr>
                        <a:t>1</a:t>
                      </a:r>
                    </a:p>
                  </a:txBody>
                  <a:tcPr marL="79692" marR="79692" marT="39846" marB="3984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accent2"/>
                        </a:solidFill>
                      </a:endParaRPr>
                    </a:p>
                  </a:txBody>
                  <a:tcPr marL="79692" marR="79692" marT="39846" marB="398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accent6"/>
                        </a:solidFill>
                      </a:endParaRPr>
                    </a:p>
                  </a:txBody>
                  <a:tcPr marL="79692" marR="79692" marT="39846" marB="3984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accent2"/>
                          </a:solidFill>
                        </a:rPr>
                        <a:t>1</a:t>
                      </a:r>
                    </a:p>
                  </a:txBody>
                  <a:tcPr marL="79692" marR="79692" marT="39846" marB="398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/>
                          </a:solidFill>
                        </a:rPr>
                        <a:t>1</a:t>
                      </a:r>
                    </a:p>
                  </a:txBody>
                  <a:tcPr marL="79692" marR="79692" marT="39846" marB="3984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968">
                <a:tc>
                  <a:txBody>
                    <a:bodyPr/>
                    <a:lstStyle/>
                    <a:p>
                      <a:r>
                        <a:rPr lang="en-US" sz="1600"/>
                        <a:t>Stateless Hash or Symmetric based</a:t>
                      </a:r>
                    </a:p>
                  </a:txBody>
                  <a:tcPr marL="79692" marR="79692" marT="39846" marB="3984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accent2"/>
                        </a:solidFill>
                      </a:endParaRPr>
                    </a:p>
                  </a:txBody>
                  <a:tcPr marL="79692" marR="79692" marT="39846" marB="398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/>
                          </a:solidFill>
                        </a:rPr>
                        <a:t>2</a:t>
                      </a:r>
                    </a:p>
                  </a:txBody>
                  <a:tcPr marL="79692" marR="79692" marT="39846" marB="3984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accent2"/>
                        </a:solidFill>
                      </a:endParaRPr>
                    </a:p>
                  </a:txBody>
                  <a:tcPr marL="79692" marR="79692" marT="39846" marB="398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accent6"/>
                        </a:solidFill>
                      </a:endParaRPr>
                    </a:p>
                  </a:txBody>
                  <a:tcPr marL="79692" marR="79692" marT="39846" marB="3984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accent2"/>
                        </a:solidFill>
                      </a:endParaRPr>
                    </a:p>
                  </a:txBody>
                  <a:tcPr marL="79692" marR="79692" marT="39846" marB="398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/>
                          </a:solidFill>
                        </a:rPr>
                        <a:t>2</a:t>
                      </a:r>
                    </a:p>
                  </a:txBody>
                  <a:tcPr marL="79692" marR="79692" marT="39846" marB="3984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195">
                <a:tc>
                  <a:txBody>
                    <a:bodyPr/>
                    <a:lstStyle/>
                    <a:p>
                      <a:r>
                        <a:rPr lang="en-US" sz="1600"/>
                        <a:t>Isogeny</a:t>
                      </a:r>
                    </a:p>
                  </a:txBody>
                  <a:tcPr marL="79692" marR="79692" marT="39846" marB="3984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accent2"/>
                        </a:solidFill>
                      </a:endParaRPr>
                    </a:p>
                  </a:txBody>
                  <a:tcPr marL="79692" marR="79692" marT="39846" marB="398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accent6"/>
                        </a:solidFill>
                      </a:endParaRPr>
                    </a:p>
                  </a:txBody>
                  <a:tcPr marL="79692" marR="79692" marT="39846" marB="3984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accent2"/>
                        </a:solidFill>
                      </a:endParaRPr>
                    </a:p>
                  </a:txBody>
                  <a:tcPr marL="79692" marR="79692" marT="39846" marB="398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/>
                          </a:solidFill>
                        </a:rPr>
                        <a:t>1</a:t>
                      </a:r>
                    </a:p>
                  </a:txBody>
                  <a:tcPr marL="79692" marR="79692" marT="39846" marB="3984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accent2"/>
                        </a:solidFill>
                      </a:endParaRPr>
                    </a:p>
                  </a:txBody>
                  <a:tcPr marL="79692" marR="79692" marT="39846" marB="398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/>
                          </a:solidFill>
                        </a:rPr>
                        <a:t>1</a:t>
                      </a:r>
                    </a:p>
                  </a:txBody>
                  <a:tcPr marL="79692" marR="79692" marT="39846" marB="3984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195">
                <a:tc>
                  <a:txBody>
                    <a:bodyPr/>
                    <a:lstStyle/>
                    <a:p>
                      <a:r>
                        <a:rPr lang="en-US" sz="1600"/>
                        <a:t>Total</a:t>
                      </a:r>
                      <a:endParaRPr lang="en-US" sz="1600" b="1"/>
                    </a:p>
                  </a:txBody>
                  <a:tcPr marL="79692" marR="79692" marT="39846" marB="3984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accent2"/>
                          </a:solidFill>
                        </a:rPr>
                        <a:t>3</a:t>
                      </a:r>
                    </a:p>
                  </a:txBody>
                  <a:tcPr marL="79692" marR="79692" marT="39846" marB="398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/>
                          </a:solidFill>
                        </a:rPr>
                        <a:t>3</a:t>
                      </a:r>
                    </a:p>
                  </a:txBody>
                  <a:tcPr marL="79692" marR="79692" marT="39846" marB="3984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accent2"/>
                          </a:solidFill>
                        </a:rPr>
                        <a:t>4</a:t>
                      </a:r>
                    </a:p>
                  </a:txBody>
                  <a:tcPr marL="79692" marR="79692" marT="39846" marB="398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/>
                          </a:solidFill>
                        </a:rPr>
                        <a:t>5</a:t>
                      </a:r>
                    </a:p>
                  </a:txBody>
                  <a:tcPr marL="79692" marR="79692" marT="39846" marB="3984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accent2"/>
                          </a:solidFill>
                        </a:rPr>
                        <a:t>7</a:t>
                      </a:r>
                    </a:p>
                  </a:txBody>
                  <a:tcPr marL="79692" marR="79692" marT="39846" marB="398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/>
                          </a:solidFill>
                        </a:rPr>
                        <a:t>8</a:t>
                      </a:r>
                    </a:p>
                  </a:txBody>
                  <a:tcPr marL="79692" marR="79692" marT="39846" marB="3984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6CBCE94-6550-BF43-B8AD-DC514DB9A84A}"/>
              </a:ext>
            </a:extLst>
          </p:cNvPr>
          <p:cNvSpPr txBox="1"/>
          <p:nvPr/>
        </p:nvSpPr>
        <p:spPr>
          <a:xfrm>
            <a:off x="224450" y="4354293"/>
            <a:ext cx="56249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KEM alternates</a:t>
            </a:r>
            <a:r>
              <a:rPr lang="en-US" dirty="0"/>
              <a:t>:  Bike, </a:t>
            </a:r>
            <a:r>
              <a:rPr lang="en-US" dirty="0" err="1"/>
              <a:t>FrodoKEM</a:t>
            </a:r>
            <a:r>
              <a:rPr lang="en-US" dirty="0"/>
              <a:t>, HQC, </a:t>
            </a:r>
            <a:r>
              <a:rPr lang="en-US" dirty="0" err="1"/>
              <a:t>NTRUprime</a:t>
            </a:r>
            <a:r>
              <a:rPr lang="en-US" dirty="0"/>
              <a:t>, SIKE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Signature  alternates</a:t>
            </a:r>
            <a:r>
              <a:rPr lang="en-US" dirty="0"/>
              <a:t>: </a:t>
            </a:r>
            <a:r>
              <a:rPr lang="en-US" dirty="0" err="1"/>
              <a:t>GeMSS</a:t>
            </a:r>
            <a:r>
              <a:rPr lang="en-US" dirty="0"/>
              <a:t>, Picnic, </a:t>
            </a:r>
            <a:r>
              <a:rPr lang="en-US" dirty="0" err="1"/>
              <a:t>Sphincs</a:t>
            </a:r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417876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F7A361-373E-F943-82DC-2E0FA7685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Lattice-based KEMs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7A0A971-9C90-DE48-BB44-CC53AA5647A8}"/>
              </a:ext>
            </a:extLst>
          </p:cNvPr>
          <p:cNvSpPr txBox="1">
            <a:spLocks/>
          </p:cNvSpPr>
          <p:nvPr/>
        </p:nvSpPr>
        <p:spPr>
          <a:xfrm>
            <a:off x="448734" y="180869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Crystals-</a:t>
            </a:r>
            <a:r>
              <a:rPr lang="en-US" dirty="0" err="1"/>
              <a:t>Kyber</a:t>
            </a:r>
            <a:endParaRPr lang="en-US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Great all-around → </a:t>
            </a:r>
            <a:r>
              <a:rPr lang="en-US" dirty="0">
                <a:solidFill>
                  <a:schemeClr val="accent2"/>
                </a:solidFill>
              </a:rPr>
              <a:t>Finalist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Saber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Great all-around → </a:t>
            </a:r>
            <a:r>
              <a:rPr lang="en-US" dirty="0">
                <a:solidFill>
                  <a:schemeClr val="accent2"/>
                </a:solidFill>
              </a:rPr>
              <a:t>Finalist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NTRU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Not quite as efficient, but older, IP situation → </a:t>
            </a:r>
            <a:r>
              <a:rPr lang="en-US" dirty="0">
                <a:solidFill>
                  <a:schemeClr val="accent2"/>
                </a:solidFill>
              </a:rPr>
              <a:t>Finalist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NTRUprime</a:t>
            </a:r>
            <a:endParaRPr lang="en-US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Different design choice and security model → </a:t>
            </a:r>
            <a:r>
              <a:rPr lang="en-US" dirty="0">
                <a:solidFill>
                  <a:schemeClr val="accent6"/>
                </a:solidFill>
              </a:rPr>
              <a:t>Alternate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FrodoKEM</a:t>
            </a:r>
            <a:endParaRPr lang="en-US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Conservative/Backup → </a:t>
            </a:r>
            <a:r>
              <a:rPr lang="en-US" dirty="0">
                <a:solidFill>
                  <a:schemeClr val="accent6"/>
                </a:solidFill>
              </a:rPr>
              <a:t>Alternate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1026" name="Picture 2" descr="A Guide to Post-Quantum Cryptography | Trail of Bits Blog">
            <a:extLst>
              <a:ext uri="{FF2B5EF4-FFF2-40B4-BE49-F238E27FC236}">
                <a16:creationId xmlns:a16="http://schemas.microsoft.com/office/drawing/2014/main" id="{3981D549-AF16-A748-B490-B1F0A7CD1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484" y="3984361"/>
            <a:ext cx="34544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owards Post-Quantum Cryptography in TLS">
            <a:extLst>
              <a:ext uri="{FF2B5EF4-FFF2-40B4-BE49-F238E27FC236}">
                <a16:creationId xmlns:a16="http://schemas.microsoft.com/office/drawing/2014/main" id="{088247CA-A0E4-FC4D-965E-ED63A451D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552" y="1765830"/>
            <a:ext cx="3733800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644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F7A361-373E-F943-82DC-2E0FA7685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Isogeny- and Code-based KEMs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7A0A971-9C90-DE48-BB44-CC53AA5647A8}"/>
              </a:ext>
            </a:extLst>
          </p:cNvPr>
          <p:cNvSpPr txBox="1">
            <a:spLocks/>
          </p:cNvSpPr>
          <p:nvPr/>
        </p:nvSpPr>
        <p:spPr>
          <a:xfrm>
            <a:off x="448734" y="1721556"/>
            <a:ext cx="6832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Classic </a:t>
            </a:r>
            <a:r>
              <a:rPr lang="en-US" dirty="0" err="1"/>
              <a:t>McEliece</a:t>
            </a:r>
            <a:endParaRPr lang="en-US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Oldest submission, large public keys but small ciphertexts→ </a:t>
            </a:r>
            <a:r>
              <a:rPr lang="en-US" dirty="0">
                <a:solidFill>
                  <a:schemeClr val="accent2"/>
                </a:solidFill>
              </a:rPr>
              <a:t>Finalist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BIKE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Good performance, CCA security?, more time to be stable → </a:t>
            </a:r>
            <a:r>
              <a:rPr lang="en-US" dirty="0">
                <a:solidFill>
                  <a:schemeClr val="accent6"/>
                </a:solidFill>
              </a:rPr>
              <a:t>Alternate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HQC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Better security analysis/larger keys (than BIKE) → </a:t>
            </a:r>
            <a:r>
              <a:rPr lang="en-US" dirty="0">
                <a:solidFill>
                  <a:schemeClr val="accent6"/>
                </a:solidFill>
              </a:rPr>
              <a:t>Alternate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SIKE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Newer security problem, an order slower → </a:t>
            </a:r>
            <a:r>
              <a:rPr lang="en-US" dirty="0">
                <a:solidFill>
                  <a:schemeClr val="accent6"/>
                </a:solidFill>
              </a:rPr>
              <a:t>Alternate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5" name="Picture 2" descr="Image result for isogeny">
            <a:extLst>
              <a:ext uri="{FF2B5EF4-FFF2-40B4-BE49-F238E27FC236}">
                <a16:creationId xmlns:a16="http://schemas.microsoft.com/office/drawing/2014/main" id="{EEECCD8B-A0C3-624C-88A3-3F56B6873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788" y="4502447"/>
            <a:ext cx="3209730" cy="206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C1A9373-5B20-A34B-93D1-668E8F054886}"/>
              </a:ext>
            </a:extLst>
          </p:cNvPr>
          <p:cNvGrpSpPr/>
          <p:nvPr/>
        </p:nvGrpSpPr>
        <p:grpSpPr>
          <a:xfrm>
            <a:off x="8053788" y="1562083"/>
            <a:ext cx="2980794" cy="2335142"/>
            <a:chOff x="8739290" y="1017828"/>
            <a:chExt cx="2980794" cy="2335142"/>
          </a:xfrm>
        </p:grpSpPr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459A19F3-2D95-EB41-8CA7-07BA5F3DC603}"/>
                </a:ext>
              </a:extLst>
            </p:cNvPr>
            <p:cNvSpPr/>
            <p:nvPr/>
          </p:nvSpPr>
          <p:spPr>
            <a:xfrm>
              <a:off x="9288587" y="1318508"/>
              <a:ext cx="1934103" cy="1788807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E5573F9-3CB5-6341-BC2D-F01F72891D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45668" y="2668697"/>
              <a:ext cx="1477022" cy="32513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6B5183F-749D-E04E-9954-E92D59DB68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8588" y="2684953"/>
              <a:ext cx="457079" cy="422362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95F268F-358E-A24A-BBBD-79B8DFFBD125}"/>
                </a:ext>
              </a:extLst>
            </p:cNvPr>
            <p:cNvCxnSpPr>
              <a:cxnSpLocks/>
            </p:cNvCxnSpPr>
            <p:nvPr/>
          </p:nvCxnSpPr>
          <p:spPr>
            <a:xfrm>
              <a:off x="9745668" y="1299179"/>
              <a:ext cx="0" cy="1416388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DB279C-1ED0-CC4C-A6A1-95475359DC5B}"/>
                </a:ext>
              </a:extLst>
            </p:cNvPr>
            <p:cNvSpPr txBox="1"/>
            <p:nvPr/>
          </p:nvSpPr>
          <p:spPr>
            <a:xfrm>
              <a:off x="9730091" y="2424211"/>
              <a:ext cx="5362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(000)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C7835E-8D0A-254F-8004-D59299EB850D}"/>
                </a:ext>
              </a:extLst>
            </p:cNvPr>
            <p:cNvSpPr txBox="1"/>
            <p:nvPr/>
          </p:nvSpPr>
          <p:spPr>
            <a:xfrm>
              <a:off x="10346659" y="1487990"/>
              <a:ext cx="5362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(111)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4D9AC9-85CB-C84D-8685-3DE2C0165B93}"/>
                </a:ext>
              </a:extLst>
            </p:cNvPr>
            <p:cNvSpPr txBox="1"/>
            <p:nvPr/>
          </p:nvSpPr>
          <p:spPr>
            <a:xfrm>
              <a:off x="10699541" y="3069586"/>
              <a:ext cx="5362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(110)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41B5393-BEE6-C04B-BB2B-138D04C275EA}"/>
                </a:ext>
              </a:extLst>
            </p:cNvPr>
            <p:cNvSpPr txBox="1"/>
            <p:nvPr/>
          </p:nvSpPr>
          <p:spPr>
            <a:xfrm>
              <a:off x="11183861" y="2516325"/>
              <a:ext cx="5362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(010)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6D5796-7619-9A43-9CC6-73F779267230}"/>
                </a:ext>
              </a:extLst>
            </p:cNvPr>
            <p:cNvSpPr txBox="1"/>
            <p:nvPr/>
          </p:nvSpPr>
          <p:spPr>
            <a:xfrm>
              <a:off x="9162265" y="3075971"/>
              <a:ext cx="5362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(100)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951D9C9-56AD-BE4A-AF0D-D5ECFAC379A5}"/>
                </a:ext>
              </a:extLst>
            </p:cNvPr>
            <p:cNvSpPr txBox="1"/>
            <p:nvPr/>
          </p:nvSpPr>
          <p:spPr>
            <a:xfrm>
              <a:off x="8739290" y="1588998"/>
              <a:ext cx="5362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(101)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B2B7D0-AB56-9743-93C7-627814A17363}"/>
                </a:ext>
              </a:extLst>
            </p:cNvPr>
            <p:cNvSpPr txBox="1"/>
            <p:nvPr/>
          </p:nvSpPr>
          <p:spPr>
            <a:xfrm>
              <a:off x="9517127" y="1017829"/>
              <a:ext cx="5362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(001)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667C06C-FABA-BE4D-AD0B-2A1CB4EE9D58}"/>
                </a:ext>
              </a:extLst>
            </p:cNvPr>
            <p:cNvSpPr txBox="1"/>
            <p:nvPr/>
          </p:nvSpPr>
          <p:spPr>
            <a:xfrm>
              <a:off x="11043161" y="1017828"/>
              <a:ext cx="5362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(011)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DF8E017-677C-EC47-A990-AA4D0FBBF231}"/>
                </a:ext>
              </a:extLst>
            </p:cNvPr>
            <p:cNvSpPr/>
            <p:nvPr/>
          </p:nvSpPr>
          <p:spPr>
            <a:xfrm>
              <a:off x="10699542" y="1716380"/>
              <a:ext cx="162790" cy="1496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78CF620-EF7A-A741-9C6C-B3733A4F114D}"/>
                </a:ext>
              </a:extLst>
            </p:cNvPr>
            <p:cNvSpPr/>
            <p:nvPr/>
          </p:nvSpPr>
          <p:spPr>
            <a:xfrm>
              <a:off x="9705747" y="2613969"/>
              <a:ext cx="162790" cy="149617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99513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F7A361-373E-F943-82DC-2E0FA7685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Signatures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7A0A971-9C90-DE48-BB44-CC53AA5647A8}"/>
              </a:ext>
            </a:extLst>
          </p:cNvPr>
          <p:cNvSpPr txBox="1">
            <a:spLocks/>
          </p:cNvSpPr>
          <p:nvPr/>
        </p:nvSpPr>
        <p:spPr>
          <a:xfrm>
            <a:off x="262467" y="1749779"/>
            <a:ext cx="710175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Dilithium and Falcon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Both balanced, efficient lattice-based signatures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coreSVP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security higher?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→ </a:t>
            </a:r>
            <a:r>
              <a:rPr lang="en-US" dirty="0">
                <a:solidFill>
                  <a:schemeClr val="accent2"/>
                </a:solidFill>
              </a:rPr>
              <a:t>Finalists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SPHINCS+ and Picnic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SPHINCS+ is stable, conservative security, larger/slower  → </a:t>
            </a:r>
            <a:r>
              <a:rPr lang="en-US" dirty="0">
                <a:solidFill>
                  <a:schemeClr val="accent6"/>
                </a:solidFill>
              </a:rPr>
              <a:t>Alternate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Picnic not stable yet, but has lots of potential → </a:t>
            </a:r>
            <a:r>
              <a:rPr lang="en-US" dirty="0">
                <a:solidFill>
                  <a:schemeClr val="accent6"/>
                </a:solidFill>
              </a:rPr>
              <a:t>Alternate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Rainbow and </a:t>
            </a:r>
            <a:r>
              <a:rPr lang="en-US" dirty="0" err="1"/>
              <a:t>GeMMS</a:t>
            </a:r>
            <a:endParaRPr lang="en-US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Both have large public keys, small signatures.         Rainbow a bit better → </a:t>
            </a:r>
            <a:r>
              <a:rPr lang="en-US" dirty="0">
                <a:solidFill>
                  <a:schemeClr val="accent2"/>
                </a:solidFill>
              </a:rPr>
              <a:t>Finalist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GeMMS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→ </a:t>
            </a:r>
            <a:r>
              <a:rPr lang="en-US" dirty="0">
                <a:solidFill>
                  <a:schemeClr val="accent6"/>
                </a:solidFill>
              </a:rPr>
              <a:t>Alternate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447D6D-DC64-C64F-9482-D9733C49C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466" y="4781873"/>
            <a:ext cx="4310201" cy="16652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EC5FF3D-D425-C442-BE01-6FC545786798}"/>
              </a:ext>
            </a:extLst>
          </p:cNvPr>
          <p:cNvGrpSpPr/>
          <p:nvPr/>
        </p:nvGrpSpPr>
        <p:grpSpPr>
          <a:xfrm>
            <a:off x="8119329" y="1455727"/>
            <a:ext cx="1980684" cy="1523707"/>
            <a:chOff x="9363175" y="3337509"/>
            <a:chExt cx="1981200" cy="1524104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DF5EE5A-B231-BE46-8896-BFFE2635CFF1}"/>
                </a:ext>
              </a:extLst>
            </p:cNvPr>
            <p:cNvGrpSpPr/>
            <p:nvPr/>
          </p:nvGrpSpPr>
          <p:grpSpPr>
            <a:xfrm>
              <a:off x="9363175" y="3337509"/>
              <a:ext cx="1981200" cy="1524104"/>
              <a:chOff x="5257800" y="2281238"/>
              <a:chExt cx="1981200" cy="1524104"/>
            </a:xfrm>
            <a:grpFill/>
          </p:grpSpPr>
          <p:sp>
            <p:nvSpPr>
              <p:cNvPr id="11" name="Oval 17">
                <a:extLst>
                  <a:ext uri="{FF2B5EF4-FFF2-40B4-BE49-F238E27FC236}">
                    <a16:creationId xmlns:a16="http://schemas.microsoft.com/office/drawing/2014/main" id="{D80A41ED-D4FE-BA4A-BD45-3BA6D4E65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7800" y="2967085"/>
                <a:ext cx="76200" cy="76205"/>
              </a:xfrm>
              <a:prstGeom prst="ellipse">
                <a:avLst/>
              </a:prstGeom>
              <a:grp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399"/>
              </a:p>
            </p:txBody>
          </p:sp>
          <p:sp>
            <p:nvSpPr>
              <p:cNvPr id="13" name="Oval 18">
                <a:extLst>
                  <a:ext uri="{FF2B5EF4-FFF2-40B4-BE49-F238E27FC236}">
                    <a16:creationId xmlns:a16="http://schemas.microsoft.com/office/drawing/2014/main" id="{590ED489-40AE-5042-AA62-1DE0529135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0200" y="3119495"/>
                <a:ext cx="76200" cy="76205"/>
              </a:xfrm>
              <a:prstGeom prst="ellipse">
                <a:avLst/>
              </a:prstGeom>
              <a:grp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399"/>
              </a:p>
            </p:txBody>
          </p:sp>
          <p:sp>
            <p:nvSpPr>
              <p:cNvPr id="14" name="Oval 19">
                <a:extLst>
                  <a:ext uri="{FF2B5EF4-FFF2-40B4-BE49-F238E27FC236}">
                    <a16:creationId xmlns:a16="http://schemas.microsoft.com/office/drawing/2014/main" id="{24083C4E-16AC-734B-AFA5-CB64ACDA25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3271906"/>
                <a:ext cx="76200" cy="76205"/>
              </a:xfrm>
              <a:prstGeom prst="ellipse">
                <a:avLst/>
              </a:prstGeom>
              <a:grp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399"/>
              </a:p>
            </p:txBody>
          </p:sp>
          <p:sp>
            <p:nvSpPr>
              <p:cNvPr id="15" name="Oval 20">
                <a:extLst>
                  <a:ext uri="{FF2B5EF4-FFF2-40B4-BE49-F238E27FC236}">
                    <a16:creationId xmlns:a16="http://schemas.microsoft.com/office/drawing/2014/main" id="{7C4910FE-8EF8-274C-918B-D65D2D72D5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15000" y="3424316"/>
                <a:ext cx="76200" cy="76205"/>
              </a:xfrm>
              <a:prstGeom prst="ellipse">
                <a:avLst/>
              </a:prstGeom>
              <a:grp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399"/>
              </a:p>
            </p:txBody>
          </p:sp>
          <p:sp>
            <p:nvSpPr>
              <p:cNvPr id="16" name="Oval 21">
                <a:extLst>
                  <a:ext uri="{FF2B5EF4-FFF2-40B4-BE49-F238E27FC236}">
                    <a16:creationId xmlns:a16="http://schemas.microsoft.com/office/drawing/2014/main" id="{57FB397D-F4F5-B14C-B686-11B047409D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7400" y="3576727"/>
                <a:ext cx="76200" cy="76205"/>
              </a:xfrm>
              <a:prstGeom prst="ellipse">
                <a:avLst/>
              </a:prstGeom>
              <a:grp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399"/>
              </a:p>
            </p:txBody>
          </p:sp>
          <p:sp>
            <p:nvSpPr>
              <p:cNvPr id="17" name="Oval 22">
                <a:extLst>
                  <a:ext uri="{FF2B5EF4-FFF2-40B4-BE49-F238E27FC236}">
                    <a16:creationId xmlns:a16="http://schemas.microsoft.com/office/drawing/2014/main" id="{89B8BAFB-ECBF-9A40-B193-6B372FEC4F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19800" y="3729137"/>
                <a:ext cx="76200" cy="76205"/>
              </a:xfrm>
              <a:prstGeom prst="ellipse">
                <a:avLst/>
              </a:prstGeom>
              <a:grp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399"/>
              </a:p>
            </p:txBody>
          </p:sp>
          <p:sp>
            <p:nvSpPr>
              <p:cNvPr id="18" name="Oval 23">
                <a:extLst>
                  <a:ext uri="{FF2B5EF4-FFF2-40B4-BE49-F238E27FC236}">
                    <a16:creationId xmlns:a16="http://schemas.microsoft.com/office/drawing/2014/main" id="{376BA059-78A5-F849-AF4F-F9A3781A9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38800" y="2738469"/>
                <a:ext cx="76200" cy="76205"/>
              </a:xfrm>
              <a:prstGeom prst="ellipse">
                <a:avLst/>
              </a:prstGeom>
              <a:grp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399"/>
              </a:p>
            </p:txBody>
          </p:sp>
          <p:sp>
            <p:nvSpPr>
              <p:cNvPr id="19" name="Oval 24">
                <a:extLst>
                  <a:ext uri="{FF2B5EF4-FFF2-40B4-BE49-F238E27FC236}">
                    <a16:creationId xmlns:a16="http://schemas.microsoft.com/office/drawing/2014/main" id="{375550DD-EC83-C343-A9D2-1B11254BC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1200" y="2890880"/>
                <a:ext cx="76200" cy="76205"/>
              </a:xfrm>
              <a:prstGeom prst="ellipse">
                <a:avLst/>
              </a:prstGeom>
              <a:grp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399"/>
              </a:p>
            </p:txBody>
          </p:sp>
          <p:sp>
            <p:nvSpPr>
              <p:cNvPr id="20" name="Oval 25">
                <a:extLst>
                  <a:ext uri="{FF2B5EF4-FFF2-40B4-BE49-F238E27FC236}">
                    <a16:creationId xmlns:a16="http://schemas.microsoft.com/office/drawing/2014/main" id="{9858101A-6959-F84D-BCE8-2BB105516C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43600" y="3043290"/>
                <a:ext cx="76200" cy="76205"/>
              </a:xfrm>
              <a:prstGeom prst="ellipse">
                <a:avLst/>
              </a:prstGeom>
              <a:grp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399"/>
              </a:p>
            </p:txBody>
          </p:sp>
          <p:sp>
            <p:nvSpPr>
              <p:cNvPr id="21" name="Oval 26">
                <a:extLst>
                  <a:ext uri="{FF2B5EF4-FFF2-40B4-BE49-F238E27FC236}">
                    <a16:creationId xmlns:a16="http://schemas.microsoft.com/office/drawing/2014/main" id="{38563DDC-707E-0F45-A4B1-9E093EFE34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0" y="3195701"/>
                <a:ext cx="76200" cy="76205"/>
              </a:xfrm>
              <a:prstGeom prst="ellipse">
                <a:avLst/>
              </a:prstGeom>
              <a:grp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399"/>
              </a:p>
            </p:txBody>
          </p:sp>
          <p:sp>
            <p:nvSpPr>
              <p:cNvPr id="22" name="Oval 27">
                <a:extLst>
                  <a:ext uri="{FF2B5EF4-FFF2-40B4-BE49-F238E27FC236}">
                    <a16:creationId xmlns:a16="http://schemas.microsoft.com/office/drawing/2014/main" id="{216D619E-0071-4948-AED4-A035B7DDE1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8400" y="3348111"/>
                <a:ext cx="76200" cy="76205"/>
              </a:xfrm>
              <a:prstGeom prst="ellipse">
                <a:avLst/>
              </a:prstGeom>
              <a:grp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399"/>
              </a:p>
            </p:txBody>
          </p:sp>
          <p:sp>
            <p:nvSpPr>
              <p:cNvPr id="23" name="Oval 28">
                <a:extLst>
                  <a:ext uri="{FF2B5EF4-FFF2-40B4-BE49-F238E27FC236}">
                    <a16:creationId xmlns:a16="http://schemas.microsoft.com/office/drawing/2014/main" id="{5E6562AF-F10E-934E-95FC-663F84F70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3500521"/>
                <a:ext cx="76200" cy="76205"/>
              </a:xfrm>
              <a:prstGeom prst="ellipse">
                <a:avLst/>
              </a:prstGeom>
              <a:grp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399"/>
              </a:p>
            </p:txBody>
          </p:sp>
          <p:sp>
            <p:nvSpPr>
              <p:cNvPr id="24" name="Oval 29">
                <a:extLst>
                  <a:ext uri="{FF2B5EF4-FFF2-40B4-BE49-F238E27FC236}">
                    <a16:creationId xmlns:a16="http://schemas.microsoft.com/office/drawing/2014/main" id="{955BCBB8-268D-FA46-B455-4FB368B03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19800" y="2509854"/>
                <a:ext cx="76200" cy="76205"/>
              </a:xfrm>
              <a:prstGeom prst="ellipse">
                <a:avLst/>
              </a:prstGeom>
              <a:grp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399"/>
              </a:p>
            </p:txBody>
          </p:sp>
          <p:sp>
            <p:nvSpPr>
              <p:cNvPr id="25" name="Oval 30">
                <a:extLst>
                  <a:ext uri="{FF2B5EF4-FFF2-40B4-BE49-F238E27FC236}">
                    <a16:creationId xmlns:a16="http://schemas.microsoft.com/office/drawing/2014/main" id="{19A28221-058F-8D40-9F58-E84350E198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2200" y="2662264"/>
                <a:ext cx="76200" cy="76205"/>
              </a:xfrm>
              <a:prstGeom prst="ellipse">
                <a:avLst/>
              </a:prstGeom>
              <a:grp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399"/>
              </a:p>
            </p:txBody>
          </p:sp>
          <p:sp>
            <p:nvSpPr>
              <p:cNvPr id="26" name="Oval 31">
                <a:extLst>
                  <a:ext uri="{FF2B5EF4-FFF2-40B4-BE49-F238E27FC236}">
                    <a16:creationId xmlns:a16="http://schemas.microsoft.com/office/drawing/2014/main" id="{8D0607C5-10D7-9B4D-9FC4-A01EE767AE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4600" y="2814674"/>
                <a:ext cx="76200" cy="76205"/>
              </a:xfrm>
              <a:prstGeom prst="ellipse">
                <a:avLst/>
              </a:prstGeom>
              <a:grp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399"/>
              </a:p>
            </p:txBody>
          </p:sp>
          <p:sp>
            <p:nvSpPr>
              <p:cNvPr id="27" name="Oval 32">
                <a:extLst>
                  <a:ext uri="{FF2B5EF4-FFF2-40B4-BE49-F238E27FC236}">
                    <a16:creationId xmlns:a16="http://schemas.microsoft.com/office/drawing/2014/main" id="{E2F1DCD4-7822-CD45-A653-B10375EDF5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77000" y="2967085"/>
                <a:ext cx="76200" cy="76205"/>
              </a:xfrm>
              <a:prstGeom prst="ellipse">
                <a:avLst/>
              </a:prstGeom>
              <a:grp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399"/>
              </a:p>
            </p:txBody>
          </p:sp>
          <p:sp>
            <p:nvSpPr>
              <p:cNvPr id="28" name="Oval 33">
                <a:extLst>
                  <a:ext uri="{FF2B5EF4-FFF2-40B4-BE49-F238E27FC236}">
                    <a16:creationId xmlns:a16="http://schemas.microsoft.com/office/drawing/2014/main" id="{876D343E-B4E5-9D4D-A068-83A172FD17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9400" y="3119495"/>
                <a:ext cx="76200" cy="76205"/>
              </a:xfrm>
              <a:prstGeom prst="ellipse">
                <a:avLst/>
              </a:prstGeom>
              <a:grp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399"/>
              </a:p>
            </p:txBody>
          </p:sp>
          <p:sp>
            <p:nvSpPr>
              <p:cNvPr id="29" name="Oval 34">
                <a:extLst>
                  <a:ext uri="{FF2B5EF4-FFF2-40B4-BE49-F238E27FC236}">
                    <a16:creationId xmlns:a16="http://schemas.microsoft.com/office/drawing/2014/main" id="{A7728DE1-64DD-784C-9576-FA8DBF29C3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81800" y="3271906"/>
                <a:ext cx="76200" cy="76205"/>
              </a:xfrm>
              <a:prstGeom prst="ellipse">
                <a:avLst/>
              </a:prstGeom>
              <a:grp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399"/>
              </a:p>
            </p:txBody>
          </p:sp>
          <p:sp>
            <p:nvSpPr>
              <p:cNvPr id="30" name="Oval 35">
                <a:extLst>
                  <a:ext uri="{FF2B5EF4-FFF2-40B4-BE49-F238E27FC236}">
                    <a16:creationId xmlns:a16="http://schemas.microsoft.com/office/drawing/2014/main" id="{EC7009C5-2B01-AB49-91B3-5FA3B06561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2281238"/>
                <a:ext cx="76200" cy="76205"/>
              </a:xfrm>
              <a:prstGeom prst="ellipse">
                <a:avLst/>
              </a:prstGeom>
              <a:grp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399"/>
              </a:p>
            </p:txBody>
          </p:sp>
          <p:sp>
            <p:nvSpPr>
              <p:cNvPr id="31" name="Oval 36">
                <a:extLst>
                  <a:ext uri="{FF2B5EF4-FFF2-40B4-BE49-F238E27FC236}">
                    <a16:creationId xmlns:a16="http://schemas.microsoft.com/office/drawing/2014/main" id="{3024AC04-0DFD-DC4E-AE6D-4B271757A2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53200" y="2433648"/>
                <a:ext cx="76200" cy="76205"/>
              </a:xfrm>
              <a:prstGeom prst="ellipse">
                <a:avLst/>
              </a:prstGeom>
              <a:grp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399"/>
              </a:p>
            </p:txBody>
          </p:sp>
          <p:sp>
            <p:nvSpPr>
              <p:cNvPr id="32" name="Oval 37">
                <a:extLst>
                  <a:ext uri="{FF2B5EF4-FFF2-40B4-BE49-F238E27FC236}">
                    <a16:creationId xmlns:a16="http://schemas.microsoft.com/office/drawing/2014/main" id="{B8C2D9B9-A178-3C44-B98D-3C82DF6E0A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5600" y="2586059"/>
                <a:ext cx="76200" cy="76205"/>
              </a:xfrm>
              <a:prstGeom prst="ellipse">
                <a:avLst/>
              </a:prstGeom>
              <a:grp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399"/>
              </a:p>
            </p:txBody>
          </p:sp>
          <p:sp>
            <p:nvSpPr>
              <p:cNvPr id="33" name="Oval 38">
                <a:extLst>
                  <a:ext uri="{FF2B5EF4-FFF2-40B4-BE49-F238E27FC236}">
                    <a16:creationId xmlns:a16="http://schemas.microsoft.com/office/drawing/2014/main" id="{8ADA0EA3-67D8-4D4F-AC7A-A24E7A564B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0" y="2738469"/>
                <a:ext cx="76200" cy="76205"/>
              </a:xfrm>
              <a:prstGeom prst="ellipse">
                <a:avLst/>
              </a:prstGeom>
              <a:grp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399"/>
              </a:p>
            </p:txBody>
          </p:sp>
          <p:sp>
            <p:nvSpPr>
              <p:cNvPr id="34" name="Oval 39">
                <a:extLst>
                  <a:ext uri="{FF2B5EF4-FFF2-40B4-BE49-F238E27FC236}">
                    <a16:creationId xmlns:a16="http://schemas.microsoft.com/office/drawing/2014/main" id="{8C16E837-1568-F144-BD20-AEECF31490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0400" y="2890880"/>
                <a:ext cx="76200" cy="76205"/>
              </a:xfrm>
              <a:prstGeom prst="ellipse">
                <a:avLst/>
              </a:prstGeom>
              <a:grp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399"/>
              </a:p>
            </p:txBody>
          </p:sp>
          <p:sp>
            <p:nvSpPr>
              <p:cNvPr id="35" name="Oval 40">
                <a:extLst>
                  <a:ext uri="{FF2B5EF4-FFF2-40B4-BE49-F238E27FC236}">
                    <a16:creationId xmlns:a16="http://schemas.microsoft.com/office/drawing/2014/main" id="{CD48FCE1-3EFB-AD44-8B78-8CF9D733A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62800" y="3043290"/>
                <a:ext cx="76200" cy="76205"/>
              </a:xfrm>
              <a:prstGeom prst="ellipse">
                <a:avLst/>
              </a:prstGeom>
              <a:grp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399"/>
              </a:p>
            </p:txBody>
          </p: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9AD32A2-5323-D240-80A9-ED8AF0E64C96}"/>
                </a:ext>
              </a:extLst>
            </p:cNvPr>
            <p:cNvCxnSpPr>
              <a:cxnSpLocks/>
              <a:stCxn id="17" idx="0"/>
              <a:endCxn id="21" idx="4"/>
            </p:cNvCxnSpPr>
            <p:nvPr/>
          </p:nvCxnSpPr>
          <p:spPr>
            <a:xfrm flipV="1">
              <a:off x="10163275" y="4328177"/>
              <a:ext cx="76200" cy="457231"/>
            </a:xfrm>
            <a:prstGeom prst="straightConnector1">
              <a:avLst/>
            </a:prstGeom>
            <a:grpFill/>
            <a:ln w="952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C84140B-0D4B-B745-81BE-513242FB7F77}"/>
                </a:ext>
              </a:extLst>
            </p:cNvPr>
            <p:cNvCxnSpPr>
              <a:cxnSpLocks/>
              <a:stCxn id="17" idx="5"/>
              <a:endCxn id="23" idx="0"/>
            </p:cNvCxnSpPr>
            <p:nvPr/>
          </p:nvCxnSpPr>
          <p:spPr>
            <a:xfrm flipV="1">
              <a:off x="10190216" y="4556792"/>
              <a:ext cx="354059" cy="293661"/>
            </a:xfrm>
            <a:prstGeom prst="straightConnector1">
              <a:avLst/>
            </a:prstGeom>
            <a:grpFill/>
            <a:ln w="952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5F4144D-EAF4-7E4E-9789-C9F77CD3DF64}"/>
              </a:ext>
            </a:extLst>
          </p:cNvPr>
          <p:cNvGrpSpPr/>
          <p:nvPr/>
        </p:nvGrpSpPr>
        <p:grpSpPr>
          <a:xfrm>
            <a:off x="9930945" y="2553464"/>
            <a:ext cx="1862408" cy="1495789"/>
            <a:chOff x="6641945" y="1774987"/>
            <a:chExt cx="1862893" cy="149617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9C36362-C314-C540-A47F-D5AA49C828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53966" y="1976034"/>
              <a:ext cx="362713" cy="45006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758E99B-D737-264D-8E13-B94B1F77FA55}"/>
                </a:ext>
              </a:extLst>
            </p:cNvPr>
            <p:cNvCxnSpPr>
              <a:cxnSpLocks/>
              <a:endCxn id="41" idx="0"/>
            </p:cNvCxnSpPr>
            <p:nvPr/>
          </p:nvCxnSpPr>
          <p:spPr>
            <a:xfrm>
              <a:off x="7516677" y="1976034"/>
              <a:ext cx="461826" cy="47472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C058803-C4B7-4041-BCAB-2496627AE81D}"/>
                </a:ext>
              </a:extLst>
            </p:cNvPr>
            <p:cNvSpPr/>
            <p:nvPr/>
          </p:nvSpPr>
          <p:spPr>
            <a:xfrm>
              <a:off x="7347565" y="1774987"/>
              <a:ext cx="338225" cy="20104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4303AED-9BFC-AB45-95A3-4F0397026E9B}"/>
                </a:ext>
              </a:extLst>
            </p:cNvPr>
            <p:cNvSpPr/>
            <p:nvPr/>
          </p:nvSpPr>
          <p:spPr>
            <a:xfrm>
              <a:off x="6956492" y="2449428"/>
              <a:ext cx="338225" cy="20828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C8AE192-5D80-5645-93CA-FB83CD3E5CF0}"/>
                </a:ext>
              </a:extLst>
            </p:cNvPr>
            <p:cNvSpPr/>
            <p:nvPr/>
          </p:nvSpPr>
          <p:spPr>
            <a:xfrm>
              <a:off x="7809390" y="2450757"/>
              <a:ext cx="338225" cy="20828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6845E81-2A9D-934E-9153-CBACC99C2F64}"/>
                </a:ext>
              </a:extLst>
            </p:cNvPr>
            <p:cNvCxnSpPr/>
            <p:nvPr/>
          </p:nvCxnSpPr>
          <p:spPr>
            <a:xfrm flipH="1">
              <a:off x="6843637" y="2643748"/>
              <a:ext cx="281967" cy="4191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2497603-4000-FC4D-B98B-11AB1A806C38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>
              <a:off x="7125605" y="2657717"/>
              <a:ext cx="290101" cy="4051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0BF28AE-8530-AD40-9CCD-E723313387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7590" y="2667037"/>
              <a:ext cx="230913" cy="38102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2C04229-542E-D94B-B24A-2F3BCB2A0A73}"/>
                </a:ext>
              </a:extLst>
            </p:cNvPr>
            <p:cNvCxnSpPr/>
            <p:nvPr/>
          </p:nvCxnSpPr>
          <p:spPr>
            <a:xfrm>
              <a:off x="7978502" y="2667037"/>
              <a:ext cx="382834" cy="3958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E62F91-48C4-B141-8284-2DE941DC1814}"/>
                </a:ext>
              </a:extLst>
            </p:cNvPr>
            <p:cNvSpPr/>
            <p:nvPr/>
          </p:nvSpPr>
          <p:spPr>
            <a:xfrm>
              <a:off x="7199789" y="3048063"/>
              <a:ext cx="338225" cy="20828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0D3C6FE-2F1B-0142-BFCA-2B1F6B238CB8}"/>
                </a:ext>
              </a:extLst>
            </p:cNvPr>
            <p:cNvSpPr/>
            <p:nvPr/>
          </p:nvSpPr>
          <p:spPr>
            <a:xfrm>
              <a:off x="6641945" y="3055570"/>
              <a:ext cx="338225" cy="20828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10AECC2-1FE6-D345-B4E3-A86AF4F94EF8}"/>
                </a:ext>
              </a:extLst>
            </p:cNvPr>
            <p:cNvSpPr/>
            <p:nvPr/>
          </p:nvSpPr>
          <p:spPr>
            <a:xfrm>
              <a:off x="7640276" y="3055570"/>
              <a:ext cx="338225" cy="20828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FA83CBC-843D-474F-9E6D-D75B041C5F78}"/>
                </a:ext>
              </a:extLst>
            </p:cNvPr>
            <p:cNvSpPr/>
            <p:nvPr/>
          </p:nvSpPr>
          <p:spPr>
            <a:xfrm>
              <a:off x="8166613" y="3062877"/>
              <a:ext cx="338225" cy="20828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4003909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ACF12-5AB8-894A-BF2A-714D4E066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055" y="1568817"/>
            <a:ext cx="11042072" cy="500285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3</a:t>
            </a:r>
            <a:r>
              <a:rPr lang="en-US" baseline="30000" dirty="0"/>
              <a:t>rd</a:t>
            </a:r>
            <a:r>
              <a:rPr lang="en-US" dirty="0"/>
              <a:t> round will last 12-18 months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NIST will then select which finalist algorithms to standardize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NIST will also select which alternates to keep studying in a 4</a:t>
            </a:r>
            <a:r>
              <a:rPr lang="en-US" sz="2400" baseline="30000" dirty="0">
                <a:solidFill>
                  <a:schemeClr val="bg2">
                    <a:lumMod val="25000"/>
                  </a:schemeClr>
                </a:solidFill>
              </a:rPr>
              <a:t>th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round (*)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The 4</a:t>
            </a:r>
            <a:r>
              <a:rPr lang="en-US" sz="2400" baseline="30000" dirty="0">
                <a:solidFill>
                  <a:schemeClr val="bg2">
                    <a:lumMod val="25000"/>
                  </a:schemeClr>
                </a:solidFill>
              </a:rPr>
              <a:t>th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round will similarly be 12-18 months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NIST may decide to consider new schemes – details to come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NIST will hold a 3rd PQC Standardization workshop ~ spring 2021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expect to release draft standards for public comment in 2022-2023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The finalized standard will hopefully be ready by 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E72984-5DA1-E742-8566-7D7D6ECDD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509394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ACF12-5AB8-894A-BF2A-714D4E066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055" y="1215067"/>
            <a:ext cx="11042072" cy="500285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Many important topics to be studied:</a:t>
            </a:r>
          </a:p>
          <a:p>
            <a:pPr marL="9144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Security proofs in both the ROM and QROM</a:t>
            </a:r>
          </a:p>
          <a:p>
            <a:pPr marL="9144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Does the specific ring/module/field choice matter for security?</a:t>
            </a:r>
          </a:p>
          <a:p>
            <a:pPr marL="1371600" lvl="2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Or choice of noise distribution?  </a:t>
            </a:r>
          </a:p>
          <a:p>
            <a:pPr marL="1371600" lvl="2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Does “product” or “quotient” style LWE matter? </a:t>
            </a:r>
          </a:p>
          <a:p>
            <a:pPr marL="9144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Finer-grained metrics for security of lattice-based crypto  (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coreSVP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vs. real-world security)</a:t>
            </a:r>
          </a:p>
          <a:p>
            <a:pPr marL="9144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Are there any important attack avenues that have gone unnoticed?</a:t>
            </a:r>
          </a:p>
          <a:p>
            <a:pPr marL="9144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Side-channel attacks/resistant implementations for finalists and alternates</a:t>
            </a:r>
          </a:p>
          <a:p>
            <a:pPr marL="9144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More hardware implementations</a:t>
            </a:r>
          </a:p>
          <a:p>
            <a:pPr marL="9144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Ease of implementations – decryption failures, floating point arithmetic, noise sampling, etc.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Specific algorithm questions</a:t>
            </a:r>
          </a:p>
          <a:p>
            <a:pPr marL="9144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Decoding analysis for BIKE, category 1 security levels for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Kyber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/Saber/Dilithium, algebraic cryptanalysis of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cyclotomics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for lattices,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etc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…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E72984-5DA1-E742-8566-7D7D6ECDD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Challenges</a:t>
            </a:r>
          </a:p>
        </p:txBody>
      </p:sp>
    </p:spTree>
    <p:extLst>
      <p:ext uri="{BB962C8B-B14F-4D97-AF65-F5344CB8AC3E}">
        <p14:creationId xmlns:p14="http://schemas.microsoft.com/office/powerpoint/2010/main" val="847774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ACF12-5AB8-894A-BF2A-714D4E066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792" y="1641764"/>
            <a:ext cx="12055208" cy="432261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Many other challenges to work on</a:t>
            </a:r>
          </a:p>
          <a:p>
            <a:pPr marL="9144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IP issues</a:t>
            </a:r>
          </a:p>
          <a:p>
            <a:pPr marL="9144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  <a:p>
            <a:pPr marL="9144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Continued performance benchmarking in different platforms and environments</a:t>
            </a:r>
          </a:p>
          <a:p>
            <a:pPr marL="1371600" lvl="2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For hardware – NIST suggested Artix-7 and Cortex M4 (with all options) for easier comparison</a:t>
            </a:r>
          </a:p>
          <a:p>
            <a:pPr marL="9144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  <a:p>
            <a:pPr marL="9144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Real world experiments</a:t>
            </a:r>
          </a:p>
          <a:p>
            <a:pPr marL="1371600" lvl="2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How do these algorithms work in actual protocols and applications.  </a:t>
            </a:r>
          </a:p>
          <a:p>
            <a:pPr marL="1828800" lvl="3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Are some key sizes too large?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E72984-5DA1-E742-8566-7D7D6ECDD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Challenges</a:t>
            </a:r>
          </a:p>
        </p:txBody>
      </p:sp>
    </p:spTree>
    <p:extLst>
      <p:ext uri="{BB962C8B-B14F-4D97-AF65-F5344CB8AC3E}">
        <p14:creationId xmlns:p14="http://schemas.microsoft.com/office/powerpoint/2010/main" val="3948049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1E885-00DD-4C00-9219-DF952AA9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6" y="-10644"/>
            <a:ext cx="571282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latin typeface="+mn-lt"/>
                <a:ea typeface="+mj-ea"/>
                <a:cs typeface="+mj-cs"/>
              </a:rPr>
              <a:t>Quantum Computers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05A04-1786-4C08-8CCA-B2A46248F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950" y="1506770"/>
            <a:ext cx="5501219" cy="49367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39725" indent="-228600">
              <a:buFont typeface="Arial" panose="020B0604020202020204" pitchFamily="34" charset="0"/>
              <a:buChar char="•"/>
              <a:tabLst>
                <a:tab pos="339725" algn="l"/>
              </a:tabLst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Exploit quantum mechanics to process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”Qubits” instead of bits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Potential to vastly increase computational power beyond classical computing limit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Limitations: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When a measurement is made on quantum system, superposition collapses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Only good at certain problems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Quantum states are very fragile and must be extremely well isolated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D5B12A-D95A-42EB-BE2E-C300F93F05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" r="-4" b="22535"/>
          <a:stretch/>
        </p:blipFill>
        <p:spPr>
          <a:xfrm flipH="1">
            <a:off x="5969353" y="2815228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C15E62-F483-4592-BA74-D956A34553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9" r="7381"/>
          <a:stretch/>
        </p:blipFill>
        <p:spPr>
          <a:xfrm flipH="1"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D5FFEC-A451-47E1-89A3-B49FF6A2F3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7" r="18252" b="3"/>
          <a:stretch/>
        </p:blipFill>
        <p:spPr>
          <a:xfrm flipH="1">
            <a:off x="9053088" y="4197217"/>
            <a:ext cx="3138912" cy="2660795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860B4-EE61-42FA-916A-540C24788A04}"/>
              </a:ext>
            </a:extLst>
          </p:cNvPr>
          <p:cNvSpPr txBox="1"/>
          <p:nvPr/>
        </p:nvSpPr>
        <p:spPr>
          <a:xfrm>
            <a:off x="8324347" y="3137812"/>
            <a:ext cx="4034316" cy="34864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Intel’s 49-qubit chip  “Tangle-Lake”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4C8EC8-95EB-4D4E-90E4-9BEB3F3301E9}"/>
              </a:ext>
            </a:extLst>
          </p:cNvPr>
          <p:cNvSpPr txBox="1"/>
          <p:nvPr/>
        </p:nvSpPr>
        <p:spPr>
          <a:xfrm>
            <a:off x="8160603" y="6443508"/>
            <a:ext cx="4031397" cy="41449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Google’s 72-qubit chip “Bristlecone”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DB4F01-9C37-467B-BF3E-D007B885B6A8}"/>
              </a:ext>
            </a:extLst>
          </p:cNvPr>
          <p:cNvSpPr txBox="1"/>
          <p:nvPr/>
        </p:nvSpPr>
        <p:spPr>
          <a:xfrm>
            <a:off x="5353859" y="5397702"/>
            <a:ext cx="3597337" cy="27889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IBM’s 50-qubit quantum computer</a:t>
            </a:r>
          </a:p>
        </p:txBody>
      </p:sp>
    </p:spTree>
    <p:extLst>
      <p:ext uri="{BB962C8B-B14F-4D97-AF65-F5344CB8AC3E}">
        <p14:creationId xmlns:p14="http://schemas.microsoft.com/office/powerpoint/2010/main" val="2752002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3F0314-9F60-E846-9EDC-9A417BAEC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258" y="1534926"/>
            <a:ext cx="5436524" cy="5323074"/>
          </a:xfrm>
        </p:spPr>
        <p:txBody>
          <a:bodyPr>
            <a:normAutofit/>
          </a:bodyPr>
          <a:lstStyle/>
          <a:p>
            <a:r>
              <a:rPr lang="en-US" dirty="0"/>
              <a:t>Stateful hash-based signatures were proposed in 1970s</a:t>
            </a:r>
          </a:p>
          <a:p>
            <a:pPr lvl="1"/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Rely on assumptions on hash functions, that is, not on number theory complexity assumptions</a:t>
            </a:r>
          </a:p>
          <a:p>
            <a:pPr lvl="1"/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It is essentially limited-time signatures, which require state management</a:t>
            </a:r>
          </a:p>
          <a:p>
            <a:endParaRPr lang="en-US" dirty="0"/>
          </a:p>
          <a:p>
            <a:r>
              <a:rPr lang="en-US" dirty="0"/>
              <a:t>NIST specification on stateful hash-based signatures</a:t>
            </a:r>
          </a:p>
          <a:p>
            <a:pPr lvl="1"/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NIST SP 800-208 “</a:t>
            </a:r>
            <a:r>
              <a:rPr lang="en-US" sz="2000" i="1" dirty="0">
                <a:solidFill>
                  <a:schemeClr val="bg2">
                    <a:lumMod val="25000"/>
                  </a:schemeClr>
                </a:solidFill>
              </a:rPr>
              <a:t>Recommendation for Stateful Hash-Based Signature Schemes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”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CF819-1815-BB4B-940A-09ACCA98A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50082" y="1534926"/>
            <a:ext cx="6341918" cy="5549644"/>
          </a:xfrm>
        </p:spPr>
        <p:txBody>
          <a:bodyPr/>
          <a:lstStyle/>
          <a:p>
            <a:r>
              <a:rPr lang="en-US" sz="2600" dirty="0"/>
              <a:t>Internet Engineering Task Force (IETF) has released two RFCs on hash-based signatures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u="sng" dirty="0">
                <a:solidFill>
                  <a:schemeClr val="bg2">
                    <a:lumMod val="25000"/>
                  </a:schemeClr>
                </a:solidFill>
              </a:rPr>
              <a:t>RFC 8391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“XMSS: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eXtended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Merkle Signature Scheme” (By Internet Research Task Force (IRTF))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u="sng" dirty="0">
                <a:solidFill>
                  <a:schemeClr val="bg2">
                    <a:lumMod val="25000"/>
                  </a:schemeClr>
                </a:solidFill>
              </a:rPr>
              <a:t>RFC 8554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“Leighton-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Micali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Hash-Based Signatures” (By Internet Research Task Force (IRTF))</a:t>
            </a:r>
          </a:p>
          <a:p>
            <a:endParaRPr lang="en-US" sz="2600" dirty="0"/>
          </a:p>
          <a:p>
            <a:r>
              <a:rPr lang="en-US" sz="2600" dirty="0"/>
              <a:t>ISO/IEC JTC 1 SC27 WG2 Project on hash-based signatures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Stateful hash-based signatures will be specified in ISO/IEC 14888 Part 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It is in the 1st Working Draft stage</a:t>
            </a:r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1988BA-97F5-7B4D-901C-22EDDBFA4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Stateful Hash Based Signatures for Early Adoption</a:t>
            </a:r>
          </a:p>
        </p:txBody>
      </p:sp>
    </p:spTree>
    <p:extLst>
      <p:ext uri="{BB962C8B-B14F-4D97-AF65-F5344CB8AC3E}">
        <p14:creationId xmlns:p14="http://schemas.microsoft.com/office/powerpoint/2010/main" val="566111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2CCFFD-DEC3-A647-A481-4DC89FC5D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 and Migration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73C8296-8004-9440-85EE-8A96EC925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33" y="1490560"/>
            <a:ext cx="11428572" cy="300992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Public key Cryptography has been used everywhere; 2 important uses: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Communication security; and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Trusted platforms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Transition and migration are going to be a long journey full of exciting adventures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Understand new features, characters, implementation challenges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Identify barriers, issues, show-stoppers, needed justifications, etc.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Reduce the risk of disruptions in operation and security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5" name="Content Placeholder 5" descr="A circuit board&#10;&#10;Description automatically generated">
            <a:extLst>
              <a:ext uri="{FF2B5EF4-FFF2-40B4-BE49-F238E27FC236}">
                <a16:creationId xmlns:a16="http://schemas.microsoft.com/office/drawing/2014/main" id="{7A75BB30-0526-EF4E-A6E9-2EC66B2733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75198" y="4843785"/>
            <a:ext cx="1498404" cy="169592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8557D0B-5472-344B-B633-BF02E5EFA864}"/>
              </a:ext>
            </a:extLst>
          </p:cNvPr>
          <p:cNvGrpSpPr/>
          <p:nvPr/>
        </p:nvGrpSpPr>
        <p:grpSpPr>
          <a:xfrm>
            <a:off x="990600" y="4405688"/>
            <a:ext cx="1981200" cy="2462213"/>
            <a:chOff x="836612" y="2710696"/>
            <a:chExt cx="2362280" cy="271420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927EAE-0E70-CC4F-B36E-208955D2A1DC}"/>
                </a:ext>
              </a:extLst>
            </p:cNvPr>
            <p:cNvSpPr txBox="1"/>
            <p:nvPr/>
          </p:nvSpPr>
          <p:spPr>
            <a:xfrm>
              <a:off x="836612" y="2710696"/>
              <a:ext cx="2362280" cy="27142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/>
                <a:t>FIPS xxx</a:t>
              </a:r>
            </a:p>
            <a:p>
              <a:endParaRPr lang="en-US" sz="1100"/>
            </a:p>
            <a:p>
              <a:r>
                <a:rPr lang="en-US" sz="1100"/>
                <a:t> </a:t>
              </a:r>
            </a:p>
            <a:p>
              <a:endParaRPr lang="en-US" sz="1100"/>
            </a:p>
            <a:p>
              <a:endParaRPr lang="en-US" sz="1100"/>
            </a:p>
            <a:p>
              <a:endParaRPr lang="en-US" sz="1100"/>
            </a:p>
            <a:p>
              <a:endParaRPr lang="en-US" sz="1100"/>
            </a:p>
            <a:p>
              <a:endParaRPr lang="en-US" sz="1100"/>
            </a:p>
            <a:p>
              <a:endParaRPr lang="en-US" sz="1100"/>
            </a:p>
            <a:p>
              <a:endParaRPr lang="en-US" sz="1100"/>
            </a:p>
            <a:p>
              <a:endParaRPr lang="en-US" sz="1100"/>
            </a:p>
            <a:p>
              <a:endParaRPr lang="en-US" sz="1100"/>
            </a:p>
            <a:p>
              <a:endParaRPr lang="en-US" sz="1100"/>
            </a:p>
            <a:p>
              <a:endParaRPr lang="en-US" sz="1100"/>
            </a:p>
          </p:txBody>
        </p:sp>
        <p:pic>
          <p:nvPicPr>
            <p:cNvPr id="18" name="Picture 17" descr="docseal">
              <a:extLst>
                <a:ext uri="{FF2B5EF4-FFF2-40B4-BE49-F238E27FC236}">
                  <a16:creationId xmlns:a16="http://schemas.microsoft.com/office/drawing/2014/main" id="{BBE58806-AAA7-3F4A-A8B6-DE3C49EF28E3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012" y="4191000"/>
              <a:ext cx="800100" cy="76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Rectangle 2">
            <a:extLst>
              <a:ext uri="{FF2B5EF4-FFF2-40B4-BE49-F238E27FC236}">
                <a16:creationId xmlns:a16="http://schemas.microsoft.com/office/drawing/2014/main" id="{191DE517-67A5-1E48-BEE6-3F1E6A4BE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828" y="4737094"/>
            <a:ext cx="206819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5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50" b="1" dirty="0">
                <a:solidFill>
                  <a:srgbClr val="000000"/>
                </a:solidFill>
                <a:latin typeface="Arial" panose="020B0604020202020204" pitchFamily="34" charset="0"/>
                <a:ea typeface="Times" pitchFamily="2" charset="0"/>
                <a:cs typeface="Arial" panose="020B0604020202020204" pitchFamily="34" charset="0"/>
              </a:rPr>
              <a:t>Post-Quantum Cryptography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50" b="1" dirty="0">
                <a:solidFill>
                  <a:srgbClr val="000000"/>
                </a:solidFill>
                <a:latin typeface="Arial" panose="020B0604020202020204" pitchFamily="34" charset="0"/>
                <a:ea typeface="Times" pitchFamily="2" charset="0"/>
                <a:cs typeface="Arial" panose="020B0604020202020204" pitchFamily="34" charset="0"/>
              </a:rPr>
              <a:t>Part 1</a:t>
            </a:r>
            <a:endParaRPr lang="en-US" altLang="en-US" sz="105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50" dirty="0"/>
          </a:p>
        </p:txBody>
      </p:sp>
      <p:pic>
        <p:nvPicPr>
          <p:cNvPr id="20" name="Picture 19" descr="A picture containing indoor, electronics, table, computer&#10;&#10;Description automatically generated">
            <a:extLst>
              <a:ext uri="{FF2B5EF4-FFF2-40B4-BE49-F238E27FC236}">
                <a16:creationId xmlns:a16="http://schemas.microsoft.com/office/drawing/2014/main" id="{3D7A8ABE-83EB-C44D-BD94-BA50FC26E2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305799" y="4307378"/>
            <a:ext cx="3169869" cy="2145506"/>
          </a:xfrm>
          <a:prstGeom prst="rect">
            <a:avLst/>
          </a:prstGeom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7F16A3EF-C2C6-8A4D-9319-02730659C1D2}"/>
              </a:ext>
            </a:extLst>
          </p:cNvPr>
          <p:cNvSpPr/>
          <p:nvPr/>
        </p:nvSpPr>
        <p:spPr>
          <a:xfrm>
            <a:off x="3564205" y="5576584"/>
            <a:ext cx="990600" cy="2260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705E474C-A420-EF46-8844-FAA9487EE18C}"/>
              </a:ext>
            </a:extLst>
          </p:cNvPr>
          <p:cNvSpPr/>
          <p:nvPr/>
        </p:nvSpPr>
        <p:spPr>
          <a:xfrm>
            <a:off x="6794807" y="5576584"/>
            <a:ext cx="990600" cy="2260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706153-0B43-F943-87F9-06BA8E26699F}"/>
              </a:ext>
            </a:extLst>
          </p:cNvPr>
          <p:cNvSpPr/>
          <p:nvPr/>
        </p:nvSpPr>
        <p:spPr>
          <a:xfrm>
            <a:off x="990600" y="4307378"/>
            <a:ext cx="2133600" cy="246492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01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602E20-8BB3-8049-830A-8D3B0FCF2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Hybrid mode – An approach for migration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C7D299-A2FC-7F47-B724-C291C188FD35}"/>
              </a:ext>
            </a:extLst>
          </p:cNvPr>
          <p:cNvSpPr txBox="1"/>
          <p:nvPr/>
        </p:nvSpPr>
        <p:spPr>
          <a:xfrm>
            <a:off x="6629400" y="1955800"/>
            <a:ext cx="685800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931B0F-AD93-1049-BB5E-3CC25F2C3C2A}"/>
              </a:ext>
            </a:extLst>
          </p:cNvPr>
          <p:cNvSpPr txBox="1"/>
          <p:nvPr/>
        </p:nvSpPr>
        <p:spPr>
          <a:xfrm>
            <a:off x="10134600" y="1955800"/>
            <a:ext cx="685800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0FE661-D6E2-0E40-B938-C453FBD8C1D5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972301" y="2325133"/>
            <a:ext cx="19635" cy="34607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F98249-90A1-5C4F-A101-ED3EE59A89FC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10477500" y="2325132"/>
            <a:ext cx="0" cy="34406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87F267-0D3D-E54F-8AD4-326F3E54505B}"/>
              </a:ext>
            </a:extLst>
          </p:cNvPr>
          <p:cNvCxnSpPr/>
          <p:nvPr/>
        </p:nvCxnSpPr>
        <p:spPr>
          <a:xfrm>
            <a:off x="6972300" y="3022600"/>
            <a:ext cx="350520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054E26A-4F91-AA45-917C-3084917811F3}"/>
              </a:ext>
            </a:extLst>
          </p:cNvPr>
          <p:cNvCxnSpPr/>
          <p:nvPr/>
        </p:nvCxnSpPr>
        <p:spPr>
          <a:xfrm flipH="1">
            <a:off x="6972300" y="3251200"/>
            <a:ext cx="350520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0ECA8D1-4C52-3249-8334-25C50AC842C7}"/>
              </a:ext>
            </a:extLst>
          </p:cNvPr>
          <p:cNvCxnSpPr/>
          <p:nvPr/>
        </p:nvCxnSpPr>
        <p:spPr>
          <a:xfrm>
            <a:off x="6972300" y="3784600"/>
            <a:ext cx="3505200" cy="0"/>
          </a:xfrm>
          <a:prstGeom prst="straightConnector1">
            <a:avLst/>
          </a:prstGeom>
          <a:ln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C1A4BC-504E-E447-A717-5B2AD55380E8}"/>
              </a:ext>
            </a:extLst>
          </p:cNvPr>
          <p:cNvCxnSpPr/>
          <p:nvPr/>
        </p:nvCxnSpPr>
        <p:spPr>
          <a:xfrm flipH="1">
            <a:off x="6972300" y="4013200"/>
            <a:ext cx="3505200" cy="0"/>
          </a:xfrm>
          <a:prstGeom prst="straightConnector1">
            <a:avLst/>
          </a:prstGeom>
          <a:ln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795348F-33FD-0941-8767-9F74C76BD8CA}"/>
              </a:ext>
            </a:extLst>
          </p:cNvPr>
          <p:cNvCxnSpPr/>
          <p:nvPr/>
        </p:nvCxnSpPr>
        <p:spPr>
          <a:xfrm>
            <a:off x="6972299" y="4622800"/>
            <a:ext cx="350520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827E3C0-4094-C541-B07A-F91BD16A93DB}"/>
              </a:ext>
            </a:extLst>
          </p:cNvPr>
          <p:cNvCxnSpPr/>
          <p:nvPr/>
        </p:nvCxnSpPr>
        <p:spPr>
          <a:xfrm flipH="1">
            <a:off x="6991936" y="4851400"/>
            <a:ext cx="348556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C55B16B-565B-044C-9082-A05664324034}"/>
              </a:ext>
            </a:extLst>
          </p:cNvPr>
          <p:cNvCxnSpPr/>
          <p:nvPr/>
        </p:nvCxnSpPr>
        <p:spPr>
          <a:xfrm>
            <a:off x="6991935" y="5308600"/>
            <a:ext cx="3485564" cy="0"/>
          </a:xfrm>
          <a:prstGeom prst="straightConnector1">
            <a:avLst/>
          </a:prstGeom>
          <a:ln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E020682-B4B7-C74C-81CF-83D291604AEB}"/>
              </a:ext>
            </a:extLst>
          </p:cNvPr>
          <p:cNvCxnSpPr/>
          <p:nvPr/>
        </p:nvCxnSpPr>
        <p:spPr>
          <a:xfrm flipH="1">
            <a:off x="6991935" y="5585326"/>
            <a:ext cx="3485564" cy="0"/>
          </a:xfrm>
          <a:prstGeom prst="straightConnector1">
            <a:avLst/>
          </a:prstGeom>
          <a:ln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Brace 16">
            <a:extLst>
              <a:ext uri="{FF2B5EF4-FFF2-40B4-BE49-F238E27FC236}">
                <a16:creationId xmlns:a16="http://schemas.microsoft.com/office/drawing/2014/main" id="{7F71C309-4856-504F-B4BB-B9E18FD649EE}"/>
              </a:ext>
            </a:extLst>
          </p:cNvPr>
          <p:cNvSpPr/>
          <p:nvPr/>
        </p:nvSpPr>
        <p:spPr>
          <a:xfrm>
            <a:off x="10591801" y="2870200"/>
            <a:ext cx="45719" cy="533400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F82F12D2-BCF2-F54C-8AC1-E9BA44B56726}"/>
              </a:ext>
            </a:extLst>
          </p:cNvPr>
          <p:cNvSpPr/>
          <p:nvPr/>
        </p:nvSpPr>
        <p:spPr>
          <a:xfrm>
            <a:off x="10591801" y="3632201"/>
            <a:ext cx="45719" cy="6096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F47D7110-0CD4-DF49-A162-5225EF1BB0DB}"/>
              </a:ext>
            </a:extLst>
          </p:cNvPr>
          <p:cNvSpPr/>
          <p:nvPr/>
        </p:nvSpPr>
        <p:spPr>
          <a:xfrm>
            <a:off x="10591801" y="4470400"/>
            <a:ext cx="45719" cy="533400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571781C9-4D3A-DE4B-8C85-CD71589FC8F1}"/>
              </a:ext>
            </a:extLst>
          </p:cNvPr>
          <p:cNvSpPr/>
          <p:nvPr/>
        </p:nvSpPr>
        <p:spPr>
          <a:xfrm>
            <a:off x="10591801" y="5156200"/>
            <a:ext cx="45719" cy="533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E39F30-5650-774B-9018-4C42B2CFB436}"/>
              </a:ext>
            </a:extLst>
          </p:cNvPr>
          <p:cNvSpPr txBox="1"/>
          <p:nvPr/>
        </p:nvSpPr>
        <p:spPr>
          <a:xfrm>
            <a:off x="10820401" y="3022600"/>
            <a:ext cx="868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ECDH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CAF34B-52DA-C648-84BF-3A534EF93ED1}"/>
              </a:ext>
            </a:extLst>
          </p:cNvPr>
          <p:cNvSpPr txBox="1"/>
          <p:nvPr/>
        </p:nvSpPr>
        <p:spPr>
          <a:xfrm>
            <a:off x="10820401" y="4514516"/>
            <a:ext cx="868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ECDH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189B8F-B620-D043-B5B5-852B038607F3}"/>
              </a:ext>
            </a:extLst>
          </p:cNvPr>
          <p:cNvSpPr txBox="1"/>
          <p:nvPr/>
        </p:nvSpPr>
        <p:spPr>
          <a:xfrm>
            <a:off x="10780712" y="3742200"/>
            <a:ext cx="868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600"/>
                </a:solidFill>
              </a:rPr>
              <a:t>PQC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39EAFD-D729-D74C-91A6-B2D78137388E}"/>
              </a:ext>
            </a:extLst>
          </p:cNvPr>
          <p:cNvSpPr txBox="1"/>
          <p:nvPr/>
        </p:nvSpPr>
        <p:spPr>
          <a:xfrm>
            <a:off x="10801342" y="5244068"/>
            <a:ext cx="868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600"/>
                </a:solidFill>
              </a:rPr>
              <a:t>PQC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15F6D75-E896-C642-938C-0F28C0FB19EF}"/>
              </a:ext>
            </a:extLst>
          </p:cNvPr>
          <p:cNvGrpSpPr/>
          <p:nvPr/>
        </p:nvGrpSpPr>
        <p:grpSpPr>
          <a:xfrm>
            <a:off x="6972300" y="6146800"/>
            <a:ext cx="2628900" cy="381728"/>
            <a:chOff x="6970712" y="5715000"/>
            <a:chExt cx="2628900" cy="38172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FBC1DFF-093D-6648-B3D8-E50183DCEDF2}"/>
                </a:ext>
              </a:extLst>
            </p:cNvPr>
            <p:cNvSpPr txBox="1"/>
            <p:nvPr/>
          </p:nvSpPr>
          <p:spPr>
            <a:xfrm>
              <a:off x="6970712" y="5715000"/>
              <a:ext cx="7538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ECDH</a:t>
              </a:r>
            </a:p>
          </p:txBody>
        </p:sp>
        <p:sp>
          <p:nvSpPr>
            <p:cNvPr id="27" name="Arrow: Right 39">
              <a:extLst>
                <a:ext uri="{FF2B5EF4-FFF2-40B4-BE49-F238E27FC236}">
                  <a16:creationId xmlns:a16="http://schemas.microsoft.com/office/drawing/2014/main" id="{2C553D68-9111-AE47-A0F0-A68142DDAF20}"/>
                </a:ext>
              </a:extLst>
            </p:cNvPr>
            <p:cNvSpPr/>
            <p:nvPr/>
          </p:nvSpPr>
          <p:spPr>
            <a:xfrm>
              <a:off x="7779555" y="5791202"/>
              <a:ext cx="914400" cy="216928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6CBA5BB-D57A-DC4A-B6FC-1E685911A9A3}"/>
                </a:ext>
              </a:extLst>
            </p:cNvPr>
            <p:cNvSpPr txBox="1"/>
            <p:nvPr/>
          </p:nvSpPr>
          <p:spPr>
            <a:xfrm>
              <a:off x="8837612" y="5727396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Z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28C6268-D8FB-474C-97DC-53C4A2116221}"/>
                  </a:ext>
                </a:extLst>
              </p:cNvPr>
              <p:cNvSpPr txBox="1"/>
              <p:nvPr/>
            </p:nvSpPr>
            <p:spPr>
              <a:xfrm>
                <a:off x="9601200" y="6343862"/>
                <a:ext cx="16001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KDF(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i="1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28C6268-D8FB-474C-97DC-53C4A2116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1200" y="6343862"/>
                <a:ext cx="1600197" cy="369332"/>
              </a:xfrm>
              <a:prstGeom prst="rect">
                <a:avLst/>
              </a:prstGeom>
              <a:blipFill>
                <a:blip r:embed="rId2"/>
                <a:stretch>
                  <a:fillRect l="-3175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Content Placeholder 1">
            <a:extLst>
              <a:ext uri="{FF2B5EF4-FFF2-40B4-BE49-F238E27FC236}">
                <a16:creationId xmlns:a16="http://schemas.microsoft.com/office/drawing/2014/main" id="{E1CF8EDC-D4E8-F748-98E8-74F1B9D4FFAE}"/>
              </a:ext>
            </a:extLst>
          </p:cNvPr>
          <p:cNvSpPr txBox="1">
            <a:spLocks/>
          </p:cNvSpPr>
          <p:nvPr/>
        </p:nvSpPr>
        <p:spPr>
          <a:xfrm>
            <a:off x="441348" y="1309621"/>
            <a:ext cx="5904072" cy="4986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NIST SP800-56C Rev. 2 </a:t>
            </a:r>
            <a:r>
              <a:rPr lang="en-US" i="1" dirty="0"/>
              <a:t>Recommendation for Key-Derivation Methods in Key-Establishment Schemes </a:t>
            </a:r>
            <a:r>
              <a:rPr lang="en-US" dirty="0"/>
              <a:t>August 2020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“In addition to the currently approved techniques for the generation of the shared secret </a:t>
            </a:r>
            <a:r>
              <a:rPr lang="en-US" i="1" dirty="0">
                <a:solidFill>
                  <a:schemeClr val="accent1"/>
                </a:solidFill>
              </a:rPr>
              <a:t>Z</a:t>
            </a:r>
            <a:r>
              <a:rPr lang="en-US" dirty="0">
                <a:solidFill>
                  <a:schemeClr val="accent1"/>
                </a:solidFill>
              </a:rPr>
              <a:t> … this Recommendation permits the use of a “hybrid” shared secret of the form Z′ = </a:t>
            </a:r>
            <a:r>
              <a:rPr lang="en-US" i="1" dirty="0">
                <a:solidFill>
                  <a:schemeClr val="accent1"/>
                </a:solidFill>
              </a:rPr>
              <a:t>Z</a:t>
            </a:r>
            <a:r>
              <a:rPr lang="en-US" dirty="0">
                <a:solidFill>
                  <a:schemeClr val="accent1"/>
                </a:solidFill>
              </a:rPr>
              <a:t> || </a:t>
            </a:r>
            <a:r>
              <a:rPr lang="en-US" i="1" dirty="0">
                <a:solidFill>
                  <a:schemeClr val="accent1"/>
                </a:solidFill>
              </a:rPr>
              <a:t>T</a:t>
            </a:r>
            <a:r>
              <a:rPr lang="en-US" dirty="0">
                <a:solidFill>
                  <a:schemeClr val="accent1"/>
                </a:solidFill>
              </a:rPr>
              <a:t>, a concatenation consisting of a “standard” shared secret </a:t>
            </a:r>
            <a:r>
              <a:rPr lang="en-US" i="1" dirty="0">
                <a:solidFill>
                  <a:schemeClr val="accent1"/>
                </a:solidFill>
              </a:rPr>
              <a:t>Z</a:t>
            </a:r>
            <a:r>
              <a:rPr lang="en-US" dirty="0">
                <a:solidFill>
                  <a:schemeClr val="accent1"/>
                </a:solidFill>
              </a:rPr>
              <a:t> that was generated during the execution of a key-establishment scheme (as currently specified in [SP 800-56A] or [SP 800-56B]) followed by an auxiliary shared secret </a:t>
            </a:r>
            <a:r>
              <a:rPr lang="en-US" i="1" dirty="0">
                <a:solidFill>
                  <a:schemeClr val="accent1"/>
                </a:solidFill>
              </a:rPr>
              <a:t>T</a:t>
            </a:r>
            <a:r>
              <a:rPr lang="en-US" dirty="0">
                <a:solidFill>
                  <a:schemeClr val="accent1"/>
                </a:solidFill>
              </a:rPr>
              <a:t> that has been generated using some other method”</a:t>
            </a:r>
          </a:p>
        </p:txBody>
      </p:sp>
    </p:spTree>
    <p:extLst>
      <p:ext uri="{BB962C8B-B14F-4D97-AF65-F5344CB8AC3E}">
        <p14:creationId xmlns:p14="http://schemas.microsoft.com/office/powerpoint/2010/main" val="1991939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A36285-9139-8F48-9B91-AB9922B58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NIST Transition Guideline for PQC?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ACBEEEA-8640-1746-BA64-786106DA2D51}"/>
              </a:ext>
            </a:extLst>
          </p:cNvPr>
          <p:cNvSpPr txBox="1">
            <a:spLocks/>
          </p:cNvSpPr>
          <p:nvPr/>
        </p:nvSpPr>
        <p:spPr>
          <a:xfrm>
            <a:off x="409640" y="1314818"/>
            <a:ext cx="11061924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NIST has published transition guidelines for algorithms     and key lengths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NIST SP 800-131A Revision 2 “Transitioning the Use of Cryptographic Algorithms and Key Lengths”  - Examples</a:t>
            </a:r>
            <a:endParaRPr lang="en-US" dirty="0">
              <a:solidFill>
                <a:schemeClr val="accent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Three-key Triple DES </a:t>
            </a:r>
          </a:p>
          <a:p>
            <a:pPr lvl="3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Encryption - Deprecated through 2023 Disallowed after 2023</a:t>
            </a:r>
          </a:p>
          <a:p>
            <a:pPr lvl="3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Decryption - Legacy use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SHA-1 </a:t>
            </a:r>
          </a:p>
          <a:p>
            <a:pPr lvl="3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Digital signature generation - Disallowed, except where specifically allowed by NIST protocol-specific guidance </a:t>
            </a:r>
          </a:p>
          <a:p>
            <a:pPr lvl="3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Digital signature verification - Legacy use </a:t>
            </a:r>
          </a:p>
          <a:p>
            <a:pPr lvl="3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Non-digital signature applications – Acceptable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Key establishment methods with strength &lt; 112 bits (e.g. DH mod 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, |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| &lt; 2048 )</a:t>
            </a:r>
          </a:p>
          <a:p>
            <a:pPr lvl="3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Disallowed</a:t>
            </a:r>
          </a:p>
          <a:p>
            <a:r>
              <a:rPr lang="en-US" dirty="0"/>
              <a:t>NIST will provide transition guidelines to PQC standards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The timeframe will be based on a risk assessment of quantum attacks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NCCoE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hosted a workshop on </a:t>
            </a:r>
            <a:r>
              <a:rPr lang="en-US" i="1" dirty="0">
                <a:hlinkClick r:id="rId2"/>
              </a:rPr>
              <a:t>Considerations in Migrating to Post-Quantum Cryptographic Algorithms</a:t>
            </a:r>
            <a:r>
              <a:rPr lang="en-US" dirty="0"/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on October 7</a:t>
            </a:r>
          </a:p>
          <a:p>
            <a:pPr lvl="1"/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98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ACF12-5AB8-894A-BF2A-714D4E066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3795" y="1314817"/>
            <a:ext cx="11410386" cy="500285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Perform a quantum risk assessment within your organization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Identify information assets and their current crypto protection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Identify what ‘x’, ‘y’, and ‘z’ might be for you – determine your quantum risk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Prioritize activities required to maintain awareness, and to migrate technology to quantum-safe solutions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Evaluate vendor products with quantum safe features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Know which products are not quantum safe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Ask vendors for quantum safe features in procurement templates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Develop an internal knowledge base amongst IT staff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Track developments in quantum computing and quantum safe solutions, and to establish a roadmap to quantum readiness for your organization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Act now – it will be less expensive, less disruptive, and less likely to have mistakes caused by rushing and scrambling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E72984-5DA1-E742-8566-7D7D6ECDD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organizations do now?</a:t>
            </a:r>
          </a:p>
        </p:txBody>
      </p:sp>
    </p:spTree>
    <p:extLst>
      <p:ext uri="{BB962C8B-B14F-4D97-AF65-F5344CB8AC3E}">
        <p14:creationId xmlns:p14="http://schemas.microsoft.com/office/powerpoint/2010/main" val="3724271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E72984-5DA1-E742-8566-7D7D6ECDD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+mj-lt"/>
                <a:cs typeface="+mj-cs"/>
              </a:rPr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ACF12-5AB8-894A-BF2A-714D4E066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65431" y="2438400"/>
            <a:ext cx="6686242" cy="3785419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468313" indent="-228600">
              <a:buFont typeface="Arial" panose="020B0604020202020204" pitchFamily="34" charset="0"/>
              <a:buChar char="•"/>
            </a:pPr>
            <a:r>
              <a:rPr lang="en-US" dirty="0"/>
              <a:t>We can start to see the end?</a:t>
            </a:r>
          </a:p>
          <a:p>
            <a:pPr marL="468313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468313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468313" indent="-228600">
              <a:buFont typeface="Arial" panose="020B0604020202020204" pitchFamily="34" charset="0"/>
              <a:buChar char="•"/>
            </a:pPr>
            <a:r>
              <a:rPr lang="en-US" dirty="0"/>
              <a:t>NIST is grateful for everybody’s efforts</a:t>
            </a:r>
          </a:p>
          <a:p>
            <a:pPr marL="239713"/>
            <a:endParaRPr lang="en-US" sz="2000" dirty="0"/>
          </a:p>
          <a:p>
            <a:pPr marL="468313"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68313" indent="-228600">
              <a:buFont typeface="Arial" panose="020B0604020202020204" pitchFamily="34" charset="0"/>
              <a:buChar char="•"/>
            </a:pPr>
            <a:r>
              <a:rPr lang="en-US" dirty="0"/>
              <a:t>Check out </a:t>
            </a:r>
            <a:r>
              <a:rPr lang="en-US" dirty="0">
                <a:hlinkClick r:id="rId3"/>
              </a:rPr>
              <a:t>www.nist.gov/pqcrypto</a:t>
            </a:r>
            <a:endParaRPr lang="en-US" dirty="0"/>
          </a:p>
          <a:p>
            <a:pPr marL="925513" lvl="1" indent="-2286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Sign up for the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</a:rPr>
              <a:t>pqc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-forum for announcements &amp; discussion</a:t>
            </a:r>
          </a:p>
          <a:p>
            <a:pPr marL="925513" lvl="1" indent="-2286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send e-mail to 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pqc-comments@nist.gov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371600" lvl="2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914400" lvl="1" indent="-2286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 descr="Light at the End of the Road Photograph by Sandra J's">
            <a:extLst>
              <a:ext uri="{FF2B5EF4-FFF2-40B4-BE49-F238E27FC236}">
                <a16:creationId xmlns:a16="http://schemas.microsoft.com/office/drawing/2014/main" id="{175DC882-2951-E14E-BCFC-19716D26DF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1" r="21704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779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ACF12-5AB8-894A-BF2A-714D4E066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172" y="1509895"/>
            <a:ext cx="5715495" cy="4821631"/>
          </a:xfrm>
        </p:spPr>
        <p:txBody>
          <a:bodyPr/>
          <a:lstStyle/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dirty="0"/>
              <a:t>NIST public-key crypto standards</a:t>
            </a:r>
          </a:p>
          <a:p>
            <a:pPr marL="574675" lvl="1" indent="-287338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</a:rPr>
              <a:t>SP 800-56A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Recommendation for Pair-Wise Key-Establishment Schemes Using Discrete Logarithm Cryptography</a:t>
            </a:r>
          </a:p>
          <a:p>
            <a:pPr marL="574675" lvl="1" indent="-287338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</a:rPr>
              <a:t>SP 800-56B</a:t>
            </a: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 Recommendation for Pair-Wise Key-Establishment Using Integer Factorization Cryptography</a:t>
            </a:r>
          </a:p>
          <a:p>
            <a:pPr marL="574675" lvl="1" indent="-287338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</a:rPr>
              <a:t>FIPS 186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Digital Signature Standard</a:t>
            </a:r>
          </a:p>
          <a:p>
            <a:pPr marL="292100"/>
            <a:r>
              <a:rPr lang="en-US" dirty="0"/>
              <a:t>vulnerable to attacks from a                   (large-scale) quantum computer</a:t>
            </a:r>
          </a:p>
          <a:p>
            <a:pPr marL="574675" lvl="1" indent="-287338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20675" indent="-3206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Shor’s algorithm would break                                                       RSA, ECDSA, (EC)DH, DSA</a:t>
            </a:r>
          </a:p>
          <a:p>
            <a:pPr marL="236538" indent="-236538">
              <a:buFont typeface="Arial" panose="020B0604020202020204" pitchFamily="34" charset="0"/>
              <a:buChar char="•"/>
            </a:pPr>
            <a:r>
              <a:rPr lang="en-US" sz="2400" dirty="0"/>
              <a:t>Symmetric-key crypto standards would also be affected, but less dramatically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6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i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E72984-5DA1-E742-8566-7D7D6ECDD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Quantum Threat </a:t>
            </a:r>
          </a:p>
        </p:txBody>
      </p:sp>
      <p:pic>
        <p:nvPicPr>
          <p:cNvPr id="54" name="Picture 53" descr="A screenshot of a video game&#10;&#10;Description automatically generated">
            <a:extLst>
              <a:ext uri="{FF2B5EF4-FFF2-40B4-BE49-F238E27FC236}">
                <a16:creationId xmlns:a16="http://schemas.microsoft.com/office/drawing/2014/main" id="{50EDEA9D-A5B6-3647-8253-8858081F3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584" y="2652429"/>
            <a:ext cx="7363035" cy="28987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F94A06-7F9F-854F-ABB1-B29D23D92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827327" y="5201353"/>
            <a:ext cx="1270096" cy="16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03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ACF12-5AB8-894A-BF2A-714D4E066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3795" y="1762299"/>
            <a:ext cx="8337449" cy="436530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Post-Quantum Cryptography (PQC)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Cryptosystems which run on classical computers, and are believed to be resistant to attacks from both classical and quantum computers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soon do we need to worry?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E72984-5DA1-E742-8566-7D7D6ECDD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Post-Quantum Cryptography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4154A92-C375-7C4E-8F2D-F002CD8E5F1D}"/>
              </a:ext>
            </a:extLst>
          </p:cNvPr>
          <p:cNvGrpSpPr/>
          <p:nvPr/>
        </p:nvGrpSpPr>
        <p:grpSpPr>
          <a:xfrm>
            <a:off x="1179546" y="3872497"/>
            <a:ext cx="7886566" cy="2446638"/>
            <a:chOff x="2806157" y="4387699"/>
            <a:chExt cx="6280693" cy="200311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4AD504-0B22-144D-BCC2-49EF29D12170}"/>
                </a:ext>
              </a:extLst>
            </p:cNvPr>
            <p:cNvGrpSpPr/>
            <p:nvPr/>
          </p:nvGrpSpPr>
          <p:grpSpPr>
            <a:xfrm>
              <a:off x="2806157" y="4387699"/>
              <a:ext cx="5029200" cy="2003115"/>
              <a:chOff x="2806157" y="4475567"/>
              <a:chExt cx="5029200" cy="200311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F4B16A2C-D24F-2E44-8247-0C6721C6AA72}"/>
                  </a:ext>
                </a:extLst>
              </p:cNvPr>
              <p:cNvGrpSpPr/>
              <p:nvPr/>
            </p:nvGrpSpPr>
            <p:grpSpPr>
              <a:xfrm>
                <a:off x="3505200" y="4835455"/>
                <a:ext cx="3505200" cy="1643227"/>
                <a:chOff x="3505200" y="4648200"/>
                <a:chExt cx="3505200" cy="1643227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E6D02350-EFA9-1E4B-AADF-ABBF6E8B3C70}"/>
                    </a:ext>
                  </a:extLst>
                </p:cNvPr>
                <p:cNvGrpSpPr/>
                <p:nvPr/>
              </p:nvGrpSpPr>
              <p:grpSpPr>
                <a:xfrm>
                  <a:off x="3505200" y="4902530"/>
                  <a:ext cx="3200400" cy="1388897"/>
                  <a:chOff x="3276600" y="4735641"/>
                  <a:chExt cx="3200400" cy="1388897"/>
                </a:xfrm>
              </p:grpSpPr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390CE6AC-5DC5-A644-8B18-F95646A8607E}"/>
                      </a:ext>
                    </a:extLst>
                  </p:cNvPr>
                  <p:cNvGrpSpPr/>
                  <p:nvPr/>
                </p:nvGrpSpPr>
                <p:grpSpPr>
                  <a:xfrm>
                    <a:off x="3276600" y="4953000"/>
                    <a:ext cx="3200400" cy="1171538"/>
                    <a:chOff x="3276600" y="4953000"/>
                    <a:chExt cx="3200400" cy="1171538"/>
                  </a:xfrm>
                </p:grpSpPr>
                <p:grpSp>
                  <p:nvGrpSpPr>
                    <p:cNvPr id="18" name="Group 17">
                      <a:extLst>
                        <a:ext uri="{FF2B5EF4-FFF2-40B4-BE49-F238E27FC236}">
                          <a16:creationId xmlns:a16="http://schemas.microsoft.com/office/drawing/2014/main" id="{744F1C74-BB6C-B14A-BEF5-BE2E54F4E0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76600" y="4953000"/>
                      <a:ext cx="3200400" cy="762000"/>
                      <a:chOff x="3276600" y="4648200"/>
                      <a:chExt cx="3200400" cy="762000"/>
                    </a:xfrm>
                  </p:grpSpPr>
                  <p:sp>
                    <p:nvSpPr>
                      <p:cNvPr id="21" name="Rectangle 20">
                        <a:extLst>
                          <a:ext uri="{FF2B5EF4-FFF2-40B4-BE49-F238E27FC236}">
                            <a16:creationId xmlns:a16="http://schemas.microsoft.com/office/drawing/2014/main" id="{01460331-6079-A64D-AB07-273CBF3634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76800" y="4648200"/>
                        <a:ext cx="1600200" cy="3810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22225" cap="sq" cmpd="sng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2" name="Rectangle 21">
                        <a:extLst>
                          <a:ext uri="{FF2B5EF4-FFF2-40B4-BE49-F238E27FC236}">
                            <a16:creationId xmlns:a16="http://schemas.microsoft.com/office/drawing/2014/main" id="{CA086EF4-E02C-F24A-A351-5B73640CA5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76600" y="4648200"/>
                        <a:ext cx="1600200" cy="38100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 w="22225" cap="sq" cmpd="sng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3" name="Rectangle 22">
                        <a:extLst>
                          <a:ext uri="{FF2B5EF4-FFF2-40B4-BE49-F238E27FC236}">
                            <a16:creationId xmlns:a16="http://schemas.microsoft.com/office/drawing/2014/main" id="{B961C373-B9B3-2141-915D-229E316DE1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76600" y="5029200"/>
                        <a:ext cx="2514600" cy="381000"/>
                      </a:xfrm>
                      <a:prstGeom prst="rect">
                        <a:avLst/>
                      </a:prstGeom>
                      <a:solidFill>
                        <a:srgbClr val="F1925D"/>
                      </a:solidFill>
                      <a:ln w="22225" cap="sq" cmpd="sng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4" name="TextBox 23">
                        <a:extLst>
                          <a:ext uri="{FF2B5EF4-FFF2-40B4-BE49-F238E27FC236}">
                            <a16:creationId xmlns:a16="http://schemas.microsoft.com/office/drawing/2014/main" id="{7D30D80C-5F06-6344-A9C1-FD2E8D1BBE8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857625" y="4648200"/>
                        <a:ext cx="438150" cy="38100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i="1" dirty="0"/>
                          <a:t>y</a:t>
                        </a:r>
                      </a:p>
                    </p:txBody>
                  </p:sp>
                  <p:sp>
                    <p:nvSpPr>
                      <p:cNvPr id="25" name="TextBox 24">
                        <a:extLst>
                          <a:ext uri="{FF2B5EF4-FFF2-40B4-BE49-F238E27FC236}">
                            <a16:creationId xmlns:a16="http://schemas.microsoft.com/office/drawing/2014/main" id="{B171D396-5A35-DA43-8044-6565836C5EE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385918" y="4648200"/>
                        <a:ext cx="438150" cy="38100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i="1" dirty="0"/>
                          <a:t>x</a:t>
                        </a:r>
                      </a:p>
                    </p:txBody>
                  </p:sp>
                  <p:sp>
                    <p:nvSpPr>
                      <p:cNvPr id="26" name="TextBox 25">
                        <a:extLst>
                          <a:ext uri="{FF2B5EF4-FFF2-40B4-BE49-F238E27FC236}">
                            <a16:creationId xmlns:a16="http://schemas.microsoft.com/office/drawing/2014/main" id="{827F87B4-E926-C14A-8EA7-74922FE9DC8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314825" y="5029200"/>
                        <a:ext cx="438150" cy="38100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i="1" dirty="0"/>
                          <a:t>z</a:t>
                        </a:r>
                      </a:p>
                    </p:txBody>
                  </p:sp>
                </p:grpSp>
                <p:cxnSp>
                  <p:nvCxnSpPr>
                    <p:cNvPr id="19" name="Straight Arrow Connector 18">
                      <a:extLst>
                        <a:ext uri="{FF2B5EF4-FFF2-40B4-BE49-F238E27FC236}">
                          <a16:creationId xmlns:a16="http://schemas.microsoft.com/office/drawing/2014/main" id="{DD688499-C972-E345-8C7E-F612BA68790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276600" y="5867400"/>
                      <a:ext cx="3200400" cy="0"/>
                    </a:xfrm>
                    <a:prstGeom prst="straightConnector1">
                      <a:avLst/>
                    </a:prstGeom>
                    <a:ln w="22225">
                      <a:solidFill>
                        <a:schemeClr val="tx1"/>
                      </a:solidFill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FB3F1D39-0DDB-8D4F-B852-17294211453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76600" y="5885402"/>
                      <a:ext cx="1309218" cy="23913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/>
                        <a:t>time</a:t>
                      </a:r>
                    </a:p>
                  </p:txBody>
                </p:sp>
              </p:grpSp>
              <p:sp>
                <p:nvSpPr>
                  <p:cNvPr id="16" name="Left Brace 15">
                    <a:extLst>
                      <a:ext uri="{FF2B5EF4-FFF2-40B4-BE49-F238E27FC236}">
                        <a16:creationId xmlns:a16="http://schemas.microsoft.com/office/drawing/2014/main" id="{5F110777-0788-F54C-9621-DF2CD79D139A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6055284" y="5102784"/>
                    <a:ext cx="190500" cy="652932"/>
                  </a:xfrm>
                  <a:prstGeom prst="leftBrac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Left Brace 16">
                    <a:extLst>
                      <a:ext uri="{FF2B5EF4-FFF2-40B4-BE49-F238E27FC236}">
                        <a16:creationId xmlns:a16="http://schemas.microsoft.com/office/drawing/2014/main" id="{DDA3082D-07CB-7648-A2B0-CB32EBB3D1F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498536" y="4532880"/>
                    <a:ext cx="175502" cy="581024"/>
                  </a:xfrm>
                  <a:prstGeom prst="leftBrac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CF55FD2-57D1-B446-BD50-136BF8CFC895}"/>
                    </a:ext>
                  </a:extLst>
                </p:cNvPr>
                <p:cNvSpPr txBox="1"/>
                <p:nvPr/>
              </p:nvSpPr>
              <p:spPr>
                <a:xfrm>
                  <a:off x="3733800" y="4648200"/>
                  <a:ext cx="3276600" cy="2192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What do we do here??</a:t>
                  </a:r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A81C8A5-7150-3F4D-9505-E58C35543989}"/>
                  </a:ext>
                </a:extLst>
              </p:cNvPr>
              <p:cNvSpPr txBox="1"/>
              <p:nvPr/>
            </p:nvSpPr>
            <p:spPr>
              <a:xfrm>
                <a:off x="2806157" y="4475567"/>
                <a:ext cx="5029200" cy="338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Theorem (</a:t>
                </a:r>
                <a:r>
                  <a:rPr lang="en-US" sz="2800" dirty="0" err="1"/>
                  <a:t>Mosca</a:t>
                </a:r>
                <a:r>
                  <a:rPr lang="en-US" sz="2800" dirty="0"/>
                  <a:t>): If </a:t>
                </a:r>
                <a:r>
                  <a:rPr lang="en-US" sz="2800" i="1" dirty="0">
                    <a:solidFill>
                      <a:schemeClr val="accent1"/>
                    </a:solidFill>
                  </a:rPr>
                  <a:t>x</a:t>
                </a:r>
                <a:r>
                  <a:rPr lang="en-US" sz="2800" dirty="0"/>
                  <a:t> + </a:t>
                </a:r>
                <a:r>
                  <a:rPr lang="en-US" sz="2800" i="1" dirty="0">
                    <a:solidFill>
                      <a:schemeClr val="bg1">
                        <a:lumMod val="65000"/>
                      </a:schemeClr>
                    </a:solidFill>
                  </a:rPr>
                  <a:t>y</a:t>
                </a:r>
                <a:r>
                  <a:rPr lang="en-US" sz="2800" dirty="0"/>
                  <a:t> &gt; </a:t>
                </a:r>
                <a:r>
                  <a:rPr lang="en-US" sz="2800" i="1" dirty="0">
                    <a:solidFill>
                      <a:srgbClr val="F1925D"/>
                    </a:solidFill>
                  </a:rPr>
                  <a:t>z</a:t>
                </a:r>
                <a:r>
                  <a:rPr lang="en-US" sz="2800" dirty="0"/>
                  <a:t>, then worry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2658AA-FCA6-EF49-A332-87158A04840B}"/>
                </a:ext>
              </a:extLst>
            </p:cNvPr>
            <p:cNvSpPr txBox="1"/>
            <p:nvPr/>
          </p:nvSpPr>
          <p:spPr>
            <a:xfrm>
              <a:off x="6052668" y="5790776"/>
              <a:ext cx="3034182" cy="219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secret keys revealed</a:t>
              </a:r>
            </a:p>
          </p:txBody>
        </p:sp>
      </p:grp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65A4329-F6FD-A044-8AB9-AEC977621A38}"/>
              </a:ext>
            </a:extLst>
          </p:cNvPr>
          <p:cNvSpPr/>
          <p:nvPr/>
        </p:nvSpPr>
        <p:spPr>
          <a:xfrm>
            <a:off x="1031262" y="3835532"/>
            <a:ext cx="6453183" cy="262581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4771B85-85C2-AA4C-81F6-2DEF55887D0C}"/>
                  </a:ext>
                </a:extLst>
              </p:cNvPr>
              <p:cNvSpPr/>
              <p:nvPr/>
            </p:nvSpPr>
            <p:spPr>
              <a:xfrm>
                <a:off x="7671114" y="4430170"/>
                <a:ext cx="4353027" cy="12922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799" dirty="0"/>
                  <a:t> – </a:t>
                </a:r>
                <a:r>
                  <a:rPr lang="en-US" sz="1600" dirty="0"/>
                  <a:t>time of maintaining data security</a:t>
                </a:r>
                <a:endParaRPr lang="en-US" sz="16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– </a:t>
                </a:r>
                <a:r>
                  <a:rPr lang="en-US" sz="1600" dirty="0"/>
                  <a:t>time for PQC standardization and adoption</a:t>
                </a:r>
              </a:p>
              <a:p>
                <a14:m>
                  <m:oMath xmlns:m="http://schemas.openxmlformats.org/officeDocument/2006/math">
                    <m:r>
                      <a:rPr lang="en-US" sz="1799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1799" dirty="0"/>
                  <a:t> – </a:t>
                </a:r>
                <a:r>
                  <a:rPr lang="en-US" sz="1600" dirty="0"/>
                  <a:t>time for quantum computer to be developed</a:t>
                </a:r>
              </a:p>
              <a:p>
                <a:endParaRPr lang="en-US" sz="2399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4771B85-85C2-AA4C-81F6-2DEF55887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114" y="4430170"/>
                <a:ext cx="4353027" cy="1292277"/>
              </a:xfrm>
              <a:prstGeom prst="rect">
                <a:avLst/>
              </a:prstGeom>
              <a:blipFill>
                <a:blip r:embed="rId2"/>
                <a:stretch>
                  <a:fillRect t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7801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E72984-5DA1-E742-8566-7D7D6ECDD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will a Quantum Computer be Built?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5647A1-776D-154F-86CA-4FA5C938A42B}"/>
              </a:ext>
            </a:extLst>
          </p:cNvPr>
          <p:cNvSpPr txBox="1"/>
          <p:nvPr/>
        </p:nvSpPr>
        <p:spPr>
          <a:xfrm>
            <a:off x="1184564" y="5758077"/>
            <a:ext cx="120465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Source:  M. </a:t>
            </a:r>
            <a:r>
              <a:rPr lang="en-US" sz="2400" dirty="0" err="1"/>
              <a:t>Mosca</a:t>
            </a:r>
            <a:r>
              <a:rPr lang="en-US" sz="2400" dirty="0"/>
              <a:t>, M. </a:t>
            </a:r>
            <a:r>
              <a:rPr lang="en-US" sz="2400" dirty="0" err="1"/>
              <a:t>Piani</a:t>
            </a:r>
            <a:r>
              <a:rPr lang="en-US" sz="2400" dirty="0"/>
              <a:t>, Quantum Threat Timeline Report, Oct 2019           </a:t>
            </a:r>
          </a:p>
          <a:p>
            <a:r>
              <a:rPr lang="en-US" dirty="0"/>
              <a:t>available at: </a:t>
            </a:r>
            <a:r>
              <a:rPr lang="en-US" dirty="0">
                <a:hlinkClick r:id="rId2"/>
              </a:rPr>
              <a:t>https://globalriskinstitute.org/publications/quantum-threat-timeline/</a:t>
            </a:r>
            <a:endParaRPr lang="en-US" dirty="0"/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083217F4-EFC0-6C46-B993-DE9F15AC4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219" y="1354665"/>
            <a:ext cx="6729268" cy="414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26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3FFB1-F33F-2D48-8051-8AD8608C8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89" y="1314818"/>
            <a:ext cx="6700345" cy="5371289"/>
          </a:xfrm>
        </p:spPr>
        <p:txBody>
          <a:bodyPr>
            <a:normAutofit/>
          </a:bodyPr>
          <a:lstStyle/>
          <a:p>
            <a:r>
              <a:rPr lang="en-US" dirty="0"/>
              <a:t>Using quantum technology to build cryptosystems</a:t>
            </a:r>
          </a:p>
          <a:p>
            <a:pPr lvl="1"/>
            <a:r>
              <a:rPr lang="en-US" dirty="0"/>
              <a:t>Theoretically unconditional security guaranteed by the laws of physics</a:t>
            </a:r>
          </a:p>
          <a:p>
            <a:pPr lvl="1"/>
            <a:endParaRPr lang="en-US" dirty="0"/>
          </a:p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Can do encryption, but not authentication</a:t>
            </a:r>
          </a:p>
          <a:p>
            <a:pPr lvl="1"/>
            <a:r>
              <a:rPr lang="en-US" dirty="0"/>
              <a:t>Quantum networks not very scalable</a:t>
            </a:r>
          </a:p>
          <a:p>
            <a:pPr lvl="1"/>
            <a:r>
              <a:rPr lang="en-US" dirty="0"/>
              <a:t>Expensive and needs special hardware</a:t>
            </a:r>
          </a:p>
          <a:p>
            <a:pPr lvl="1"/>
            <a:endParaRPr lang="en-US" dirty="0"/>
          </a:p>
          <a:p>
            <a:r>
              <a:rPr lang="en-US" dirty="0"/>
              <a:t>Lots of money being spent on “quantum”</a:t>
            </a:r>
          </a:p>
          <a:p>
            <a:r>
              <a:rPr lang="en-US" dirty="0"/>
              <a:t>This is </a:t>
            </a:r>
            <a:r>
              <a:rPr lang="en-US" u="sng" dirty="0"/>
              <a:t>NOT</a:t>
            </a:r>
            <a:r>
              <a:rPr lang="en-US" dirty="0"/>
              <a:t> our focus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AEFE7E-29EE-6A4C-BB2A-F91DDDB56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Cryptography aka QKD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7307F-647F-3D4A-8862-EA10259E4D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80725" y="6459538"/>
            <a:ext cx="1311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DBF982-88A6-4825-9155-986238E2C28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FC6171-226E-9D48-A1C7-233DF2D1D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034" y="1314818"/>
            <a:ext cx="4737486" cy="514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30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4511EE9-7585-4858-AE0E-DCC016BC99D6}"/>
              </a:ext>
            </a:extLst>
          </p:cNvPr>
          <p:cNvSpPr txBox="1">
            <a:spLocks noGrp="1"/>
          </p:cNvSpPr>
          <p:nvPr>
            <p:ph sz="half" idx="2"/>
          </p:nvPr>
        </p:nvSpPr>
        <p:spPr bwMode="auto">
          <a:xfrm>
            <a:off x="573795" y="1163000"/>
            <a:ext cx="11994801" cy="114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1999" b="1" dirty="0"/>
              <a:t>2016</a:t>
            </a:r>
            <a:br>
              <a:rPr lang="en-US" sz="1799" b="1" dirty="0"/>
            </a:br>
            <a:r>
              <a:rPr lang="en-US" sz="1799" dirty="0"/>
              <a:t>Determined criteria and requirements, published </a:t>
            </a:r>
            <a:r>
              <a:rPr lang="en-US" sz="1800" dirty="0">
                <a:hlinkClick r:id="rId3"/>
              </a:rPr>
              <a:t>NISTIR 8105</a:t>
            </a:r>
            <a:endParaRPr lang="en-US" sz="1799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1799" dirty="0"/>
              <a:t>Announced call for proposals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1799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BA1B6E-E25E-4E85-94F7-ED397CABC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NIST PQC Milestones and Timelines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E36BB2F-C04C-4DA4-AEC3-882B98EE72DF}"/>
              </a:ext>
            </a:extLst>
          </p:cNvPr>
          <p:cNvSpPr txBox="1">
            <a:spLocks/>
          </p:cNvSpPr>
          <p:nvPr/>
        </p:nvSpPr>
        <p:spPr bwMode="auto">
          <a:xfrm>
            <a:off x="1303626" y="2000999"/>
            <a:ext cx="3716129" cy="815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1799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1999" b="1" dirty="0"/>
              <a:t>2017</a:t>
            </a:r>
            <a:br>
              <a:rPr lang="en-US" sz="1799" b="1" dirty="0"/>
            </a:br>
            <a:r>
              <a:rPr lang="en-US" sz="1799" dirty="0"/>
              <a:t>Received 82 submissions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1799" dirty="0"/>
              <a:t>Announced 69 1</a:t>
            </a:r>
            <a:r>
              <a:rPr lang="en-US" sz="1799" baseline="30000" dirty="0"/>
              <a:t>st</a:t>
            </a:r>
            <a:r>
              <a:rPr lang="en-US" sz="1799" dirty="0"/>
              <a:t> round candidates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1799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4398D4-26A1-4006-9991-7D822CD458AB}"/>
              </a:ext>
            </a:extLst>
          </p:cNvPr>
          <p:cNvSpPr txBox="1">
            <a:spLocks/>
          </p:cNvSpPr>
          <p:nvPr/>
        </p:nvSpPr>
        <p:spPr bwMode="auto">
          <a:xfrm>
            <a:off x="1898588" y="2876062"/>
            <a:ext cx="4869955" cy="57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1799" dirty="0"/>
          </a:p>
          <a:p>
            <a:pPr marL="0" indent="0" eaLnBrk="1" hangingPunct="1">
              <a:buNone/>
              <a:defRPr/>
            </a:pPr>
            <a:r>
              <a:rPr lang="en-US" sz="1999" b="1" dirty="0"/>
              <a:t>2018</a:t>
            </a:r>
            <a:endParaRPr lang="en-US" sz="1799" dirty="0"/>
          </a:p>
          <a:p>
            <a:pPr marL="0" indent="0" eaLnBrk="1" hangingPunct="1">
              <a:buNone/>
              <a:defRPr/>
            </a:pPr>
            <a:r>
              <a:rPr lang="en-US" sz="1799" dirty="0"/>
              <a:t>Held the 1</a:t>
            </a:r>
            <a:r>
              <a:rPr lang="en-US" sz="1799" baseline="30000" dirty="0"/>
              <a:t>st</a:t>
            </a:r>
            <a:r>
              <a:rPr lang="en-US" sz="1799" dirty="0"/>
              <a:t> NIST PQC standardization Conference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1799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FC5B176-1CF8-40A5-B1A7-AFB4C5E4E80E}"/>
              </a:ext>
            </a:extLst>
          </p:cNvPr>
          <p:cNvSpPr txBox="1">
            <a:spLocks/>
          </p:cNvSpPr>
          <p:nvPr/>
        </p:nvSpPr>
        <p:spPr>
          <a:xfrm>
            <a:off x="2324072" y="3551623"/>
            <a:ext cx="5105400" cy="899714"/>
          </a:xfrm>
          <a:prstGeom prst="rect">
            <a:avLst/>
          </a:prstGeom>
        </p:spPr>
        <p:txBody>
          <a:bodyPr vert="horz" lIns="91416" tIns="45708" rIns="91416" bIns="4570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99" b="1" dirty="0"/>
              <a:t>2019  </a:t>
            </a:r>
            <a:br>
              <a:rPr lang="en-US" sz="2399" dirty="0"/>
            </a:br>
            <a:r>
              <a:rPr lang="en-US" sz="1799" dirty="0"/>
              <a:t>Announced 26 2</a:t>
            </a:r>
            <a:r>
              <a:rPr lang="en-US" sz="1799" baseline="30000" dirty="0"/>
              <a:t>nd</a:t>
            </a:r>
            <a:r>
              <a:rPr lang="en-US" sz="1799" dirty="0"/>
              <a:t> round candidates, </a:t>
            </a:r>
            <a:r>
              <a:rPr lang="en-US" sz="1800" dirty="0">
                <a:hlinkClick r:id="rId4"/>
              </a:rPr>
              <a:t>NISTIR 8240</a:t>
            </a:r>
            <a:endParaRPr lang="en-US" sz="1799" dirty="0"/>
          </a:p>
          <a:p>
            <a:pPr marL="0" indent="0">
              <a:buNone/>
            </a:pPr>
            <a:r>
              <a:rPr lang="en-US" sz="1799" dirty="0"/>
              <a:t>Held the 2</a:t>
            </a:r>
            <a:r>
              <a:rPr lang="en-US" sz="1799" baseline="30000" dirty="0"/>
              <a:t>nd</a:t>
            </a:r>
            <a:r>
              <a:rPr lang="en-US" sz="1799" dirty="0"/>
              <a:t> NIST PQC Standardization Conference</a:t>
            </a:r>
          </a:p>
          <a:p>
            <a:pPr marL="0" indent="0">
              <a:buNone/>
            </a:pPr>
            <a:endParaRPr lang="en-US" sz="2399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1EF76B-1ECD-4DE1-870B-891C4547A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8955" y="1863391"/>
            <a:ext cx="3542032" cy="23630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B6F4F7-2DFC-4D1D-8DE1-883F809B52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253474" y="4007946"/>
            <a:ext cx="440825" cy="3778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AF7996-44D0-4A26-838F-B18727ED76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050920" y="2549054"/>
            <a:ext cx="340275" cy="2324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11DC5C-68F7-4A49-979A-BD4DADCCE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649101" y="2939520"/>
            <a:ext cx="331303" cy="2617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833FD4-30E2-4329-AAF7-FB8A177DE5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977625" y="3230784"/>
            <a:ext cx="331303" cy="2464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C43C75-F6D9-432B-A7C5-44C3471D34C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508480" y="3575707"/>
            <a:ext cx="329476" cy="251729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601A77F-EAD3-C846-951E-161FE9CF01A6}"/>
              </a:ext>
            </a:extLst>
          </p:cNvPr>
          <p:cNvSpPr txBox="1">
            <a:spLocks/>
          </p:cNvSpPr>
          <p:nvPr/>
        </p:nvSpPr>
        <p:spPr>
          <a:xfrm>
            <a:off x="4333566" y="5969849"/>
            <a:ext cx="7162801" cy="673954"/>
          </a:xfrm>
          <a:prstGeom prst="rect">
            <a:avLst/>
          </a:prstGeom>
          <a:ln>
            <a:solidFill>
              <a:srgbClr val="00B050"/>
            </a:solidFill>
            <a:prstDash val="dash"/>
          </a:ln>
        </p:spPr>
        <p:txBody>
          <a:bodyPr vert="horz" lIns="91416" tIns="45708" rIns="91416" bIns="4570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99" b="1" dirty="0"/>
              <a:t>2022-2023  </a:t>
            </a:r>
            <a:endParaRPr lang="en-US" sz="2399" b="1" dirty="0"/>
          </a:p>
          <a:p>
            <a:pPr marL="0" indent="0">
              <a:buNone/>
            </a:pPr>
            <a:r>
              <a:rPr lang="en-US" sz="1799" dirty="0"/>
              <a:t>Release draft standards and call for public comments</a:t>
            </a:r>
          </a:p>
          <a:p>
            <a:pPr marL="0" indent="0">
              <a:buNone/>
            </a:pPr>
            <a:endParaRPr lang="en-US" sz="2399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52CCBC1-5E8C-9745-A156-DD70EEE837B8}"/>
              </a:ext>
            </a:extLst>
          </p:cNvPr>
          <p:cNvSpPr txBox="1">
            <a:spLocks/>
          </p:cNvSpPr>
          <p:nvPr/>
        </p:nvSpPr>
        <p:spPr bwMode="auto">
          <a:xfrm>
            <a:off x="2966690" y="4500052"/>
            <a:ext cx="7010400" cy="69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1799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1999" b="1" dirty="0"/>
              <a:t>2020</a:t>
            </a:r>
            <a:br>
              <a:rPr lang="en-US" sz="1799" b="1" dirty="0"/>
            </a:br>
            <a:r>
              <a:rPr lang="en-US" sz="1799" dirty="0"/>
              <a:t>Announced 3rd round 7 finalists and 8 alternate candidates.</a:t>
            </a:r>
            <a:r>
              <a:rPr lang="en-US" sz="1800" dirty="0">
                <a:hlinkClick r:id="rId12"/>
              </a:rPr>
              <a:t> NISTIR 8309</a:t>
            </a:r>
            <a:endParaRPr lang="en-US" sz="1799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1799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5FE3493-280E-F24F-AB5B-109C8969AC74}"/>
              </a:ext>
            </a:extLst>
          </p:cNvPr>
          <p:cNvSpPr txBox="1">
            <a:spLocks/>
          </p:cNvSpPr>
          <p:nvPr/>
        </p:nvSpPr>
        <p:spPr bwMode="auto">
          <a:xfrm>
            <a:off x="3600450" y="5245312"/>
            <a:ext cx="7010400" cy="690138"/>
          </a:xfrm>
          <a:prstGeom prst="rect">
            <a:avLst/>
          </a:prstGeom>
          <a:noFill/>
          <a:ln w="9525">
            <a:solidFill>
              <a:srgbClr val="008000"/>
            </a:solidFill>
            <a:prstDash val="dash"/>
            <a:miter lim="800000"/>
            <a:headEnd/>
            <a:tailEnd/>
          </a:ln>
        </p:spPr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1799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1999" b="1" dirty="0"/>
              <a:t>2021</a:t>
            </a:r>
            <a:br>
              <a:rPr lang="en-US" sz="1799" b="1" dirty="0"/>
            </a:br>
            <a:r>
              <a:rPr lang="en-US" sz="1799" dirty="0"/>
              <a:t>Hold the 3</a:t>
            </a:r>
            <a:r>
              <a:rPr lang="en-US" sz="1799" baseline="30000" dirty="0"/>
              <a:t>rd</a:t>
            </a:r>
            <a:r>
              <a:rPr lang="en-US" sz="1799" dirty="0"/>
              <a:t> NIST PQC Standardization Conference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1799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278EC1-3359-D847-A177-BF81D1F0A926}"/>
              </a:ext>
            </a:extLst>
          </p:cNvPr>
          <p:cNvSpPr/>
          <p:nvPr/>
        </p:nvSpPr>
        <p:spPr>
          <a:xfrm>
            <a:off x="2966690" y="4500052"/>
            <a:ext cx="7010400" cy="6901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1018F220-07E4-9D45-9FEE-B9AAF9099C7E}"/>
              </a:ext>
            </a:extLst>
          </p:cNvPr>
          <p:cNvSpPr/>
          <p:nvPr/>
        </p:nvSpPr>
        <p:spPr>
          <a:xfrm>
            <a:off x="1691340" y="4756433"/>
            <a:ext cx="1032810" cy="2918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70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ACF12-5AB8-894A-BF2A-714D4E066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1654" y="1314818"/>
            <a:ext cx="11288691" cy="451021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i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E72984-5DA1-E742-8566-7D7D6ECDD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Criteria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38CE114-75FD-DB4C-99E9-0A6A24F7D4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071026"/>
              </p:ext>
            </p:extLst>
          </p:nvPr>
        </p:nvGraphicFramePr>
        <p:xfrm>
          <a:off x="2035172" y="2317062"/>
          <a:ext cx="8121653" cy="2223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7764">
                  <a:extLst>
                    <a:ext uri="{9D8B030D-6E8A-4147-A177-3AD203B41FA5}">
                      <a16:colId xmlns:a16="http://schemas.microsoft.com/office/drawing/2014/main" val="453178185"/>
                    </a:ext>
                  </a:extLst>
                </a:gridCol>
                <a:gridCol w="7283889">
                  <a:extLst>
                    <a:ext uri="{9D8B030D-6E8A-4147-A177-3AD203B41FA5}">
                      <a16:colId xmlns:a16="http://schemas.microsoft.com/office/drawing/2014/main" val="4028195574"/>
                    </a:ext>
                  </a:extLst>
                </a:gridCol>
              </a:tblGrid>
              <a:tr h="3706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Level</a:t>
                      </a:r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Security</a:t>
                      </a:r>
                      <a:r>
                        <a:rPr lang="en-US" sz="1600" baseline="0" dirty="0"/>
                        <a:t> Description</a:t>
                      </a:r>
                      <a:endParaRPr lang="en-US" sz="1600" dirty="0"/>
                    </a:p>
                  </a:txBody>
                  <a:tcPr marL="91392" marR="91392" marT="45696" marB="45696"/>
                </a:tc>
                <a:extLst>
                  <a:ext uri="{0D108BD9-81ED-4DB2-BD59-A6C34878D82A}">
                    <a16:rowId xmlns:a16="http://schemas.microsoft.com/office/drawing/2014/main" val="3270265095"/>
                  </a:ext>
                </a:extLst>
              </a:tr>
              <a:tr h="3706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</a:t>
                      </a:r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At</a:t>
                      </a:r>
                      <a:r>
                        <a:rPr lang="en-US" sz="1600" baseline="0"/>
                        <a:t> least as hard to break as AES128   (exhaustive key search</a:t>
                      </a:r>
                      <a:r>
                        <a:rPr lang="en-US" sz="1600" baseline="0" dirty="0"/>
                        <a:t>)</a:t>
                      </a:r>
                      <a:endParaRPr lang="en-US" sz="1600" dirty="0"/>
                    </a:p>
                  </a:txBody>
                  <a:tcPr marL="91392" marR="91392" marT="45696" marB="45696"/>
                </a:tc>
                <a:extLst>
                  <a:ext uri="{0D108BD9-81ED-4DB2-BD59-A6C34878D82A}">
                    <a16:rowId xmlns:a16="http://schemas.microsoft.com/office/drawing/2014/main" val="3473665551"/>
                  </a:ext>
                </a:extLst>
              </a:tr>
              <a:tr h="3706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II</a:t>
                      </a:r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At least as hard to break as SHA256   (collision search</a:t>
                      </a:r>
                      <a:r>
                        <a:rPr lang="en-US" sz="1600" dirty="0"/>
                        <a:t>)</a:t>
                      </a:r>
                    </a:p>
                  </a:txBody>
                  <a:tcPr marL="91392" marR="91392" marT="45696" marB="45696"/>
                </a:tc>
                <a:extLst>
                  <a:ext uri="{0D108BD9-81ED-4DB2-BD59-A6C34878D82A}">
                    <a16:rowId xmlns:a16="http://schemas.microsoft.com/office/drawing/2014/main" val="2582847432"/>
                  </a:ext>
                </a:extLst>
              </a:tr>
              <a:tr h="3706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III</a:t>
                      </a:r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At</a:t>
                      </a:r>
                      <a:r>
                        <a:rPr lang="en-US" sz="1600" baseline="0"/>
                        <a:t> least as hard to break as AES192    (exhaustive key search</a:t>
                      </a:r>
                      <a:r>
                        <a:rPr lang="en-US" sz="1600" baseline="0" dirty="0"/>
                        <a:t>)</a:t>
                      </a:r>
                      <a:endParaRPr lang="en-US" sz="1600" dirty="0"/>
                    </a:p>
                  </a:txBody>
                  <a:tcPr marL="91392" marR="91392" marT="45696" marB="45696"/>
                </a:tc>
                <a:extLst>
                  <a:ext uri="{0D108BD9-81ED-4DB2-BD59-A6C34878D82A}">
                    <a16:rowId xmlns:a16="http://schemas.microsoft.com/office/drawing/2014/main" val="842454230"/>
                  </a:ext>
                </a:extLst>
              </a:tr>
              <a:tr h="3706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IV</a:t>
                      </a:r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At least as hard to break as SHA384    (collision search</a:t>
                      </a:r>
                      <a:r>
                        <a:rPr lang="en-US" sz="1600" dirty="0"/>
                        <a:t>)</a:t>
                      </a:r>
                    </a:p>
                  </a:txBody>
                  <a:tcPr marL="91392" marR="91392" marT="45696" marB="45696"/>
                </a:tc>
                <a:extLst>
                  <a:ext uri="{0D108BD9-81ED-4DB2-BD59-A6C34878D82A}">
                    <a16:rowId xmlns:a16="http://schemas.microsoft.com/office/drawing/2014/main" val="846589921"/>
                  </a:ext>
                </a:extLst>
              </a:tr>
              <a:tr h="3706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</a:t>
                      </a:r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At</a:t>
                      </a:r>
                      <a:r>
                        <a:rPr lang="en-US" sz="1600" baseline="0" dirty="0"/>
                        <a:t> least as hard to break as AES256    (exhaustive key search)</a:t>
                      </a:r>
                      <a:endParaRPr lang="en-US" sz="1600" dirty="0"/>
                    </a:p>
                  </a:txBody>
                  <a:tcPr marL="91392" marR="91392" marT="45696" marB="45696"/>
                </a:tc>
                <a:extLst>
                  <a:ext uri="{0D108BD9-81ED-4DB2-BD59-A6C34878D82A}">
                    <a16:rowId xmlns:a16="http://schemas.microsoft.com/office/drawing/2014/main" val="4127154546"/>
                  </a:ext>
                </a:extLst>
              </a:tr>
            </a:tbl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F3CA6B9-96AC-CB40-AFE6-F81B99A2F5DC}"/>
              </a:ext>
            </a:extLst>
          </p:cNvPr>
          <p:cNvSpPr txBox="1">
            <a:spLocks/>
          </p:cNvSpPr>
          <p:nvPr/>
        </p:nvSpPr>
        <p:spPr>
          <a:xfrm>
            <a:off x="357095" y="1370069"/>
            <a:ext cx="11477810" cy="5520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accent2"/>
                </a:solidFill>
              </a:rPr>
              <a:t>Security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– against both classical and quantum attacks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NIST asked submitters to focus on levels 1,2, and 3.  </a:t>
            </a:r>
            <a:r>
              <a:rPr lang="en-US" sz="1799" dirty="0">
                <a:solidFill>
                  <a:schemeClr val="bg2">
                    <a:lumMod val="50000"/>
                  </a:schemeClr>
                </a:solidFill>
              </a:rPr>
              <a:t>(Levels 4 and 5 are for very high security)</a:t>
            </a:r>
          </a:p>
          <a:p>
            <a:r>
              <a:rPr lang="en-US" sz="2400" b="1" dirty="0">
                <a:solidFill>
                  <a:schemeClr val="accent2"/>
                </a:solidFill>
              </a:rPr>
              <a:t>Performance</a:t>
            </a:r>
            <a:r>
              <a:rPr lang="en-US" dirty="0"/>
              <a:t> – measured on various classical platforms</a:t>
            </a:r>
          </a:p>
          <a:p>
            <a:r>
              <a:rPr lang="en-US" sz="2400" b="1" dirty="0">
                <a:solidFill>
                  <a:schemeClr val="accent2"/>
                </a:solidFill>
              </a:rPr>
              <a:t>Other properties</a:t>
            </a:r>
            <a:r>
              <a:rPr lang="en-US" dirty="0"/>
              <a:t>: </a:t>
            </a:r>
            <a:r>
              <a:rPr lang="en-US" sz="2400" dirty="0"/>
              <a:t>Drop-in replacements, Perfect forward secrecy, Resistance to side-channel attacks, Simplicity and flexibility, Misuse resistance, etc.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273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A84F8C-BFC6-8F46-9474-21CF0297D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Worldwide Effort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DAC7FC09-3317-8F41-8722-D08F9A1E23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6" t="17544" r="13816" b="15790"/>
          <a:stretch/>
        </p:blipFill>
        <p:spPr>
          <a:xfrm>
            <a:off x="554368" y="1537755"/>
            <a:ext cx="8540562" cy="49172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60325D-EDA4-214D-A0ED-2C161EFEE868}"/>
              </a:ext>
            </a:extLst>
          </p:cNvPr>
          <p:cNvSpPr txBox="1"/>
          <p:nvPr/>
        </p:nvSpPr>
        <p:spPr>
          <a:xfrm>
            <a:off x="9348435" y="2267648"/>
            <a:ext cx="24442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25 Countries</a:t>
            </a:r>
          </a:p>
          <a:p>
            <a:endParaRPr lang="en-US" sz="2400" dirty="0"/>
          </a:p>
          <a:p>
            <a:r>
              <a:rPr lang="en-US" sz="2400" dirty="0"/>
              <a:t>16 States</a:t>
            </a:r>
          </a:p>
          <a:p>
            <a:endParaRPr lang="en-US" sz="2400" dirty="0"/>
          </a:p>
          <a:p>
            <a:r>
              <a:rPr lang="en-US" sz="2400" dirty="0"/>
              <a:t>6 Continents</a:t>
            </a:r>
          </a:p>
        </p:txBody>
      </p:sp>
    </p:spTree>
    <p:extLst>
      <p:ext uri="{BB962C8B-B14F-4D97-AF65-F5344CB8AC3E}">
        <p14:creationId xmlns:p14="http://schemas.microsoft.com/office/powerpoint/2010/main" val="3628672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23006</TotalTime>
  <Words>2254</Words>
  <Application>Microsoft Macintosh PowerPoint</Application>
  <PresentationFormat>Widescreen</PresentationFormat>
  <Paragraphs>420</Paragraphs>
  <Slides>25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Wingdings</vt:lpstr>
      <vt:lpstr>Office Theme</vt:lpstr>
      <vt:lpstr>Cryptography  in a Post-Quantum World</vt:lpstr>
      <vt:lpstr>Quantum Computers</vt:lpstr>
      <vt:lpstr>The Quantum Threat </vt:lpstr>
      <vt:lpstr>Post-Quantum Cryptography</vt:lpstr>
      <vt:lpstr>When will a Quantum Computer be Built?</vt:lpstr>
      <vt:lpstr>Quantum Cryptography aka QKD</vt:lpstr>
      <vt:lpstr>NIST PQC Milestones and Timelines </vt:lpstr>
      <vt:lpstr>Evaluation Criteria</vt:lpstr>
      <vt:lpstr>A Worldwide Effort</vt:lpstr>
      <vt:lpstr>The 1st Round</vt:lpstr>
      <vt:lpstr>The 2nd Round</vt:lpstr>
      <vt:lpstr>Challenges and Considerations in Selecting Algorithms</vt:lpstr>
      <vt:lpstr>The 3rd Round Finalists and Alternates</vt:lpstr>
      <vt:lpstr>Lattice-based KEMs</vt:lpstr>
      <vt:lpstr>Isogeny- and Code-based KEMs</vt:lpstr>
      <vt:lpstr>The Signatures</vt:lpstr>
      <vt:lpstr>Timeline</vt:lpstr>
      <vt:lpstr>Research Challenges</vt:lpstr>
      <vt:lpstr>Other Challenges</vt:lpstr>
      <vt:lpstr>Stateful Hash Based Signatures for Early Adoption</vt:lpstr>
      <vt:lpstr>Transition and Migration</vt:lpstr>
      <vt:lpstr>Hybrid mode – An approach for migration</vt:lpstr>
      <vt:lpstr>NIST Transition Guideline for PQC?</vt:lpstr>
      <vt:lpstr>What can organizations do now?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NIST PQC Standardization Update - Round 2 and Beyond</dc:title>
  <dc:creator>Moody, Dustin (Fed)</dc:creator>
  <cp:lastModifiedBy>Moody, Dustin (Fed)</cp:lastModifiedBy>
  <cp:revision>19</cp:revision>
  <dcterms:created xsi:type="dcterms:W3CDTF">2020-09-14T14:16:02Z</dcterms:created>
  <dcterms:modified xsi:type="dcterms:W3CDTF">2021-02-24T17:44:39Z</dcterms:modified>
</cp:coreProperties>
</file>