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4" r:id="rId5"/>
    <p:sldId id="1311" r:id="rId6"/>
    <p:sldId id="1313" r:id="rId7"/>
    <p:sldId id="1128" r:id="rId8"/>
    <p:sldId id="1312" r:id="rId9"/>
    <p:sldId id="1315" r:id="rId10"/>
    <p:sldId id="339" r:id="rId11"/>
    <p:sldId id="321" r:id="rId12"/>
    <p:sldId id="626" r:id="rId13"/>
    <p:sldId id="1316" r:id="rId14"/>
    <p:sldId id="1318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/>
  <p:cmAuthor id="2" name="Ronit Soen" initials="R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E45"/>
    <a:srgbClr val="004A8D"/>
    <a:srgbClr val="E1F0FF"/>
    <a:srgbClr val="E7E6E6"/>
    <a:srgbClr val="298FD1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3ECE1-28D2-4D75-95B1-6A9F975A90AE}" v="1" dt="2021-10-08T08:25:56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196" autoAdjust="0"/>
  </p:normalViewPr>
  <p:slideViewPr>
    <p:cSldViewPr snapToGrid="0" showGuides="1">
      <p:cViewPr varScale="1">
        <p:scale>
          <a:sx n="72" d="100"/>
          <a:sy n="72" d="100"/>
        </p:scale>
        <p:origin x="5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10/27/2021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10/27/2021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C1C47E-6672-43B0-85F1-0A6B8BD570AE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1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301848-E609-4853-AD57-D30D47EBAA30}" type="slidenum">
              <a:rPr lang="en-GB" altLang="en-US" smtClean="0">
                <a:latin typeface="Times New Roman" panose="02020603050405020304" pitchFamily="18" charset="0"/>
              </a:rPr>
              <a:pPr/>
              <a:t>12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7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0167" y="5022688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DCF9B4A7-FEA6-445B-B847-6133CF0FC6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SECTION NAME</a:t>
            </a:r>
            <a:endParaRPr lang="he-IL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1A3739D2-6D9F-4809-AFA7-1B12ACC34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SECTION NAME</a:t>
            </a:r>
            <a:endParaRPr lang="he-IL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0516D495-5439-42CE-A8A4-F42D5CB5B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SECTION NAME</a:t>
            </a:r>
            <a:endParaRPr lang="he-IL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42834351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מציין מיקום טקסט 2">
            <a:extLst>
              <a:ext uri="{FF2B5EF4-FFF2-40B4-BE49-F238E27FC236}">
                <a16:creationId xmlns:a16="http://schemas.microsoft.com/office/drawing/2014/main" id="{64E833D8-9D22-4905-AA6E-CE14AAD61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SECTION NAME</a:t>
            </a:r>
            <a:endParaRPr lang="he-IL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9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835" r:id="rId5"/>
    <p:sldLayoutId id="2147483804" r:id="rId6"/>
    <p:sldLayoutId id="2147483805" r:id="rId7"/>
    <p:sldLayoutId id="2147483863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0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0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0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ortal.etsi.org/TBSiteMap/ESI/ESIActivities.aspx" TargetMode="External"/><Relationship Id="rId7" Type="http://schemas.openxmlformats.org/officeDocument/2006/relationships/hyperlink" Target="mailto:nick.pope@secstanassoc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rno.fiedler@nimbus.berlin" TargetMode="External"/><Relationship Id="rId5" Type="http://schemas.openxmlformats.org/officeDocument/2006/relationships/hyperlink" Target="https://list.etsi.org/scripts/wa.exe?SUBED1=e-signatures_news&amp;A=1" TargetMode="External"/><Relationship Id="rId4" Type="http://schemas.openxmlformats.org/officeDocument/2006/relationships/hyperlink" Target="http://www.etsi.org/standards-search" TargetMode="External"/><Relationship Id="rId9" Type="http://schemas.openxmlformats.org/officeDocument/2006/relationships/hyperlink" Target="http://openclipart.org/detail/159643/thank-you-pinn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standards-search#search=EN319411-1" TargetMode="External"/><Relationship Id="rId2" Type="http://schemas.openxmlformats.org/officeDocument/2006/relationships/hyperlink" Target="https://www.etsi.org/standards-search#search=EN319401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tsi.org/standards-search#search=EN319411-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109" y="6048839"/>
            <a:ext cx="4004321" cy="360000"/>
          </a:xfrm>
        </p:spPr>
        <p:txBody>
          <a:bodyPr/>
          <a:lstStyle/>
          <a:p>
            <a:r>
              <a:rPr lang="en-US" sz="1800"/>
              <a:t> 27. October </a:t>
            </a:r>
            <a:r>
              <a:rPr lang="en-US" sz="1800" dirty="0"/>
              <a:t>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51" y="2947394"/>
            <a:ext cx="10998774" cy="1330920"/>
          </a:xfrm>
        </p:spPr>
        <p:txBody>
          <a:bodyPr/>
          <a:lstStyle/>
          <a:p>
            <a:r>
              <a:rPr lang="en-GB" dirty="0"/>
              <a:t>Update on ETSI ESI standardisation related to Publicly Trusted Certificates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9EB5DC-A176-49B1-BEC0-CB6608DCFB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3392" y="4372560"/>
            <a:ext cx="3619891" cy="917745"/>
          </a:xfrm>
        </p:spPr>
        <p:txBody>
          <a:bodyPr/>
          <a:lstStyle/>
          <a:p>
            <a:pPr algn="ctr"/>
            <a:r>
              <a:rPr lang="en-GB" dirty="0"/>
              <a:t>Arno Fiedler / Nick Pope</a:t>
            </a:r>
            <a:br>
              <a:rPr lang="en-GB" dirty="0"/>
            </a:br>
            <a:r>
              <a:rPr lang="en-GB" dirty="0"/>
              <a:t>ETSI ESI Vice Chairs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2D2BD-1743-4FC6-B977-3767FE9580C3}"/>
              </a:ext>
            </a:extLst>
          </p:cNvPr>
          <p:cNvSpPr txBox="1"/>
          <p:nvPr/>
        </p:nvSpPr>
        <p:spPr>
          <a:xfrm>
            <a:off x="3756433" y="5384551"/>
            <a:ext cx="477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highlight>
                  <a:srgbClr val="FFFF00"/>
                </a:highlight>
              </a:rPr>
              <a:t>Changes since last report highlighted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A09C-C0DF-4EAB-8D2D-DC92C081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eIDAS 2 – Framework European Digital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9792-C2F9-409D-A796-23D28E66A9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6811768" cy="4680000"/>
          </a:xfrm>
        </p:spPr>
        <p:txBody>
          <a:bodyPr/>
          <a:lstStyle/>
          <a:p>
            <a:r>
              <a:rPr lang="en-GB" sz="4000" dirty="0"/>
              <a:t>European Digital Identity Wallet:</a:t>
            </a:r>
          </a:p>
          <a:p>
            <a:pPr lvl="2"/>
            <a:r>
              <a:rPr lang="en-GB" sz="3600" dirty="0"/>
              <a:t>Electronic signatures</a:t>
            </a:r>
          </a:p>
          <a:p>
            <a:pPr lvl="2"/>
            <a:r>
              <a:rPr lang="en-GB" sz="3600" dirty="0"/>
              <a:t>National </a:t>
            </a:r>
            <a:r>
              <a:rPr lang="en-GB" sz="3600" dirty="0" err="1"/>
              <a:t>eID</a:t>
            </a:r>
            <a:endParaRPr lang="en-GB" sz="3600" dirty="0"/>
          </a:p>
          <a:p>
            <a:pPr lvl="2"/>
            <a:r>
              <a:rPr lang="en-GB" sz="3600" dirty="0"/>
              <a:t>Attributes</a:t>
            </a:r>
          </a:p>
          <a:p>
            <a:pPr lvl="2"/>
            <a:r>
              <a:rPr lang="en-GB" sz="3600" dirty="0"/>
              <a:t>Other credentials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F384E-F58D-4764-88B4-DDA43A8D3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DB11C-B793-4A55-851F-5B902C42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61" y="1584885"/>
            <a:ext cx="3022053" cy="51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5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0EE7-D64C-4A52-96C2-F9B207F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Possible Standards for eIDAS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D93F-DD44-4C75-8A0D-B3A1DE4641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</a:rPr>
              <a:t>40 requirements which can be met by existing ETSI standards</a:t>
            </a:r>
          </a:p>
          <a:p>
            <a:pPr marL="342900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</a:rPr>
              <a:t>10 ETSI standards which require updating to align with new regulation</a:t>
            </a:r>
          </a:p>
          <a:p>
            <a:pPr marL="342900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</a:rPr>
              <a:t>Started work on 3 high priority standards:</a:t>
            </a:r>
          </a:p>
          <a:p>
            <a:pPr marL="702900" lvl="1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  <a:latin typeface="+mn-lt"/>
              </a:rPr>
              <a:t>Profiles for Attribute Attestation</a:t>
            </a:r>
          </a:p>
          <a:p>
            <a:pPr marL="702900" lvl="1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  <a:latin typeface="+mn-lt"/>
              </a:rPr>
              <a:t>Policy and security requirements for Attribute Attestation Services</a:t>
            </a:r>
          </a:p>
          <a:p>
            <a:pPr marL="702900" lvl="1" indent="-342900">
              <a:buFontTx/>
              <a:buChar char="-"/>
            </a:pPr>
            <a:r>
              <a:rPr lang="en-GB" dirty="0">
                <a:highlight>
                  <a:srgbClr val="FFFF00"/>
                </a:highlight>
                <a:latin typeface="+mn-lt"/>
              </a:rPr>
              <a:t>EU Digital ID Wallet interfaces for trust services and signing</a:t>
            </a:r>
          </a:p>
          <a:p>
            <a:pPr lvl="1" indent="0">
              <a:buNone/>
            </a:pPr>
            <a:endParaRPr lang="en-GB" dirty="0">
              <a:latin typeface="+mn-lt"/>
            </a:endParaRPr>
          </a:p>
          <a:p>
            <a:r>
              <a:rPr lang="en-GB" dirty="0"/>
              <a:t>See: Draft SR 091 003:  https://docbox.etsi.org/esi/Open/Latest_Drafts/</a:t>
            </a:r>
            <a:br>
              <a:rPr lang="en-GB" dirty="0"/>
            </a:br>
            <a:r>
              <a:rPr lang="en-GB" sz="2000" dirty="0"/>
              <a:t>ESI-0019003v002%20Public%20review%20draft_SR_019_003_Possible_Standards_for_eIDAS_2_0.pdf</a:t>
            </a:r>
            <a:endParaRPr lang="en-GB" sz="2000" dirty="0">
              <a:latin typeface="+mn-lt"/>
            </a:endParaRPr>
          </a:p>
          <a:p>
            <a:pPr marL="702900" lvl="1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99FBD-1FC6-465F-841A-9B8176E78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3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Further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9000000" cy="3651913"/>
          </a:xfrm>
        </p:spPr>
        <p:txBody>
          <a:bodyPr/>
          <a:lstStyle/>
          <a:p>
            <a:r>
              <a:rPr lang="en-GB" altLang="en-US" dirty="0"/>
              <a:t>Information on available standards and current activities</a:t>
            </a:r>
            <a:r>
              <a:rPr lang="fr-FR" altLang="en-US" dirty="0"/>
              <a:t>: </a:t>
            </a:r>
            <a:r>
              <a:rPr lang="fr-FR" altLang="en-US" dirty="0">
                <a:hlinkClick r:id="rId3"/>
              </a:rPr>
              <a:t>https://portal.etsi.org/TBSiteMap/ESI/ESIActivities.aspx</a:t>
            </a:r>
            <a:endParaRPr lang="fr-FR" altLang="en-US" dirty="0"/>
          </a:p>
          <a:p>
            <a:r>
              <a:rPr lang="en-GB" altLang="en-US" dirty="0"/>
              <a:t>ETSI standards: available for free download </a:t>
            </a:r>
            <a:r>
              <a:rPr lang="en-GB" altLang="en-US" dirty="0">
                <a:hlinkClick r:id="rId4"/>
              </a:rPr>
              <a:t>http://www.etsi.org/standards-search</a:t>
            </a:r>
            <a:endParaRPr lang="en-GB" altLang="en-US" dirty="0"/>
          </a:p>
          <a:p>
            <a:r>
              <a:rPr lang="en-GB" altLang="en-US" dirty="0"/>
              <a:t>CEN standards: available through National Standards Organisations</a:t>
            </a:r>
          </a:p>
          <a:p>
            <a:r>
              <a:rPr lang="en-GB" altLang="en-US" dirty="0"/>
              <a:t>Updates on standardisation: </a:t>
            </a:r>
            <a:r>
              <a:rPr lang="en-GB" altLang="en-US" dirty="0">
                <a:hlinkClick r:id="rId5"/>
              </a:rPr>
              <a:t>https://list.etsi.org/scripts/wa.exe?SUBED1=e-signatures_news&amp;A=1</a:t>
            </a:r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			</a:t>
            </a:r>
            <a:r>
              <a:rPr lang="en-GB" altLang="en-US" dirty="0" err="1">
                <a:hlinkClick r:id="rId6"/>
              </a:rPr>
              <a:t>arno.fiedler@nimbus.berlin</a:t>
            </a:r>
            <a:endParaRPr lang="en-GB" altLang="en-US" dirty="0"/>
          </a:p>
          <a:p>
            <a:r>
              <a:rPr lang="en-GB" altLang="en-US" dirty="0"/>
              <a:t>			</a:t>
            </a:r>
            <a:r>
              <a:rPr lang="en-GB" altLang="en-US" dirty="0">
                <a:hlinkClick r:id="rId7"/>
              </a:rPr>
              <a:t>nick.pope@secstanassoc.com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9BA8A3E-BE8E-41B4-9A38-9E87BDD5F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21499" y="4871137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1395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&amp; CEN Standards supporting eIDAS – the overall picture</a:t>
            </a:r>
            <a:endParaRPr lang="fr-BE" altLang="en-US" dirty="0"/>
          </a:p>
        </p:txBody>
      </p:sp>
      <p:grpSp>
        <p:nvGrpSpPr>
          <p:cNvPr id="22532" name="Group 31"/>
          <p:cNvGrpSpPr>
            <a:grpSpLocks/>
          </p:cNvGrpSpPr>
          <p:nvPr/>
        </p:nvGrpSpPr>
        <p:grpSpPr bwMode="auto">
          <a:xfrm>
            <a:off x="390816" y="1134543"/>
            <a:ext cx="11309926" cy="5497513"/>
            <a:chOff x="-850618" y="1527041"/>
            <a:chExt cx="11309393" cy="5497450"/>
          </a:xfrm>
        </p:grpSpPr>
        <p:grpSp>
          <p:nvGrpSpPr>
            <p:cNvPr id="22546" name="Group 46"/>
            <p:cNvGrpSpPr>
              <a:grpSpLocks/>
            </p:cNvGrpSpPr>
            <p:nvPr/>
          </p:nvGrpSpPr>
          <p:grpSpPr bwMode="auto">
            <a:xfrm>
              <a:off x="4825163" y="2354810"/>
              <a:ext cx="2344737" cy="843754"/>
              <a:chOff x="4513530" y="2436009"/>
              <a:chExt cx="2345430" cy="84375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13732" y="2595654"/>
                <a:ext cx="2170651" cy="6842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98" name="TextBox 9"/>
              <p:cNvSpPr txBox="1">
                <a:spLocks noChangeArrowheads="1"/>
              </p:cNvSpPr>
              <p:nvPr/>
            </p:nvSpPr>
            <p:spPr bwMode="auto">
              <a:xfrm>
                <a:off x="4730854" y="2579674"/>
                <a:ext cx="2128106" cy="584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Trust application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service providers</a:t>
                </a:r>
              </a:p>
            </p:txBody>
          </p:sp>
          <p:sp>
            <p:nvSpPr>
              <p:cNvPr id="21" name="Oval 37"/>
              <p:cNvSpPr>
                <a:spLocks noChangeArrowheads="1"/>
              </p:cNvSpPr>
              <p:nvPr/>
            </p:nvSpPr>
            <p:spPr bwMode="auto">
              <a:xfrm>
                <a:off x="4872596" y="2435319"/>
                <a:ext cx="1430692" cy="239709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>
                    <a:solidFill>
                      <a:srgbClr val="C00000"/>
                    </a:solidFill>
                    <a:cs typeface="Arial" charset="0"/>
                  </a:rPr>
                  <a:t>x19 5xx</a:t>
                </a:r>
                <a:endParaRPr lang="en-US" altLang="es-ES_tradnl" sz="160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47" name="Group 45"/>
            <p:cNvGrpSpPr>
              <a:grpSpLocks/>
            </p:cNvGrpSpPr>
            <p:nvPr/>
          </p:nvGrpSpPr>
          <p:grpSpPr bwMode="auto">
            <a:xfrm>
              <a:off x="2612188" y="2321800"/>
              <a:ext cx="2141537" cy="876771"/>
              <a:chOff x="2301593" y="2402994"/>
              <a:chExt cx="2141334" cy="87676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303486" y="2595648"/>
                <a:ext cx="2139646" cy="68420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95" name="TextBox 8"/>
              <p:cNvSpPr txBox="1">
                <a:spLocks noChangeArrowheads="1"/>
              </p:cNvSpPr>
              <p:nvPr/>
            </p:nvSpPr>
            <p:spPr bwMode="auto">
              <a:xfrm>
                <a:off x="2301593" y="2579674"/>
                <a:ext cx="1945842" cy="584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TSPs supporting digital signatures</a:t>
                </a:r>
              </a:p>
            </p:txBody>
          </p:sp>
          <p:sp>
            <p:nvSpPr>
              <p:cNvPr id="25" name="Oval 38"/>
              <p:cNvSpPr>
                <a:spLocks noChangeArrowheads="1"/>
              </p:cNvSpPr>
              <p:nvPr/>
            </p:nvSpPr>
            <p:spPr bwMode="auto">
              <a:xfrm>
                <a:off x="2613005" y="2403564"/>
                <a:ext cx="1533307" cy="301620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>
                    <a:solidFill>
                      <a:srgbClr val="C00000"/>
                    </a:solidFill>
                    <a:cs typeface="Arial" charset="0"/>
                  </a:rPr>
                  <a:t>x19 4xx</a:t>
                </a:r>
                <a:endParaRPr lang="en-US" altLang="es-ES_tradnl" sz="160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48" name="Group 44"/>
            <p:cNvGrpSpPr>
              <a:grpSpLocks/>
            </p:cNvGrpSpPr>
            <p:nvPr/>
          </p:nvGrpSpPr>
          <p:grpSpPr bwMode="auto">
            <a:xfrm>
              <a:off x="2401050" y="1527041"/>
              <a:ext cx="4746625" cy="707912"/>
              <a:chOff x="2089129" y="1439929"/>
              <a:chExt cx="4746625" cy="70831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302160" y="1667069"/>
                <a:ext cx="4381293" cy="4812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92" name="TextBox 10"/>
              <p:cNvSpPr txBox="1">
                <a:spLocks noChangeArrowheads="1"/>
              </p:cNvSpPr>
              <p:nvPr/>
            </p:nvSpPr>
            <p:spPr bwMode="auto">
              <a:xfrm>
                <a:off x="2089129" y="1716198"/>
                <a:ext cx="4746625" cy="338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Trust service status lists</a:t>
                </a:r>
              </a:p>
            </p:txBody>
          </p:sp>
          <p:sp>
            <p:nvSpPr>
              <p:cNvPr id="29" name="Oval 39"/>
              <p:cNvSpPr>
                <a:spLocks noChangeArrowheads="1"/>
              </p:cNvSpPr>
              <p:nvPr/>
            </p:nvSpPr>
            <p:spPr bwMode="auto">
              <a:xfrm>
                <a:off x="3691157" y="1439929"/>
                <a:ext cx="1700132" cy="389156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>
                    <a:solidFill>
                      <a:srgbClr val="C00000"/>
                    </a:solidFill>
                    <a:cs typeface="Arial" charset="0"/>
                  </a:rPr>
                  <a:t>119 6xx</a:t>
                </a:r>
                <a:endParaRPr lang="en-US" altLang="es-ES_tradnl" sz="160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49" name="Group 44"/>
            <p:cNvGrpSpPr>
              <a:grpSpLocks/>
            </p:cNvGrpSpPr>
            <p:nvPr/>
          </p:nvGrpSpPr>
          <p:grpSpPr bwMode="auto">
            <a:xfrm>
              <a:off x="2377238" y="6129093"/>
              <a:ext cx="4746625" cy="481014"/>
              <a:chOff x="2089129" y="1666958"/>
              <a:chExt cx="4746625" cy="48128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7560" y="1667016"/>
                <a:ext cx="4381293" cy="4812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90" name="TextBox 10"/>
              <p:cNvSpPr txBox="1">
                <a:spLocks noChangeArrowheads="1"/>
              </p:cNvSpPr>
              <p:nvPr/>
            </p:nvSpPr>
            <p:spPr bwMode="auto">
              <a:xfrm>
                <a:off x="2089129" y="1716198"/>
                <a:ext cx="4746625" cy="369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800" b="1">
                    <a:solidFill>
                      <a:srgbClr val="000000"/>
                    </a:solidFill>
                  </a:rPr>
                  <a:t>General Framework</a:t>
                </a:r>
              </a:p>
            </p:txBody>
          </p:sp>
        </p:grpSp>
        <p:pic>
          <p:nvPicPr>
            <p:cNvPr id="22550" name="Picture 8" descr="cen_log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260" y="5593229"/>
              <a:ext cx="323850" cy="26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1" name="Group 15"/>
            <p:cNvGrpSpPr>
              <a:grpSpLocks/>
            </p:cNvGrpSpPr>
            <p:nvPr/>
          </p:nvGrpSpPr>
          <p:grpSpPr bwMode="auto">
            <a:xfrm>
              <a:off x="-628073" y="2172620"/>
              <a:ext cx="3173895" cy="1373172"/>
              <a:chOff x="-768522" y="1085435"/>
              <a:chExt cx="3173895" cy="1029879"/>
            </a:xfrm>
          </p:grpSpPr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-768522" y="1085435"/>
                <a:ext cx="2289067" cy="1029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SzPct val="90000"/>
                  <a:buFontTx/>
                  <a:buBlip>
                    <a:blip r:embed="rId3"/>
                  </a:buBlip>
                  <a:defRPr/>
                </a:pPr>
                <a:endParaRPr lang="en-US" altLang="en-US" sz="100" b="1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spcBef>
                    <a:spcPct val="20000"/>
                  </a:spcBef>
                  <a:buSzPct val="90000"/>
                  <a:buFontTx/>
                  <a:buBlip>
                    <a:blip r:embed="rId3"/>
                  </a:buBlip>
                  <a:defRPr/>
                </a:pPr>
                <a:endParaRPr lang="en-US" altLang="en-US" sz="100" b="1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buSzPct val="90000"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Trust services for: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Issuing certificates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Time Stamping 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Signature creation services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302E45"/>
                    </a:solidFill>
                    <a:latin typeface="Calibri" pitchFamily="34" charset="0"/>
                  </a:rPr>
                  <a:t>Signature 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validation services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Identity proofing </a:t>
                </a:r>
                <a:r>
                  <a:rPr lang="en-US" sz="1200" b="1" dirty="0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(new)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Open Banking  </a:t>
                </a:r>
                <a:endParaRPr lang="en-US" altLang="en-US" sz="9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" name="Right Brace 3"/>
              <p:cNvSpPr/>
              <p:nvPr/>
            </p:nvSpPr>
            <p:spPr>
              <a:xfrm>
                <a:off x="2224407" y="1096545"/>
                <a:ext cx="180966" cy="913199"/>
              </a:xfrm>
              <a:prstGeom prst="righ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2" name="Group 27"/>
            <p:cNvGrpSpPr>
              <a:grpSpLocks/>
            </p:cNvGrpSpPr>
            <p:nvPr/>
          </p:nvGrpSpPr>
          <p:grpSpPr bwMode="auto">
            <a:xfrm>
              <a:off x="7055697" y="2497121"/>
              <a:ext cx="2830779" cy="780913"/>
              <a:chOff x="6813651" y="1328814"/>
              <a:chExt cx="2830779" cy="585685"/>
            </a:xfrm>
          </p:grpSpPr>
          <p:sp>
            <p:nvSpPr>
              <p:cNvPr id="37" name="Content Placeholder 2"/>
              <p:cNvSpPr txBox="1">
                <a:spLocks/>
              </p:cNvSpPr>
              <p:nvPr/>
            </p:nvSpPr>
            <p:spPr bwMode="auto">
              <a:xfrm>
                <a:off x="6983505" y="1328814"/>
                <a:ext cx="2660925" cy="489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SzPct val="90000"/>
                  <a:buFontTx/>
                  <a:buBlip>
                    <a:blip r:embed="rId3"/>
                  </a:buBlip>
                  <a:defRPr/>
                </a:pPr>
                <a:endParaRPr lang="en-US" altLang="en-US" sz="100" b="1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buSzPct val="90000"/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Trust services for: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Registered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Calibri" pitchFamily="34" charset="0"/>
                  </a:rPr>
                  <a:t>eDelivery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 / </a:t>
                </a:r>
                <a:r>
                  <a:rPr lang="en-US" altLang="en-US" sz="1200" b="1" dirty="0" err="1">
                    <a:solidFill>
                      <a:srgbClr val="000000"/>
                    </a:solidFill>
                    <a:latin typeface="Calibri" pitchFamily="34" charset="0"/>
                  </a:rPr>
                  <a:t>eMail</a:t>
                </a:r>
                <a:endParaRPr lang="en-US" altLang="en-US" sz="1200" b="1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Long term preservation</a:t>
                </a:r>
              </a:p>
            </p:txBody>
          </p:sp>
          <p:sp>
            <p:nvSpPr>
              <p:cNvPr id="14" name="Left Brace 13"/>
              <p:cNvSpPr/>
              <p:nvPr/>
            </p:nvSpPr>
            <p:spPr>
              <a:xfrm>
                <a:off x="6813651" y="1401345"/>
                <a:ext cx="114295" cy="513154"/>
              </a:xfrm>
              <a:prstGeom prst="lef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3" name="Group 42"/>
            <p:cNvGrpSpPr>
              <a:grpSpLocks/>
            </p:cNvGrpSpPr>
            <p:nvPr/>
          </p:nvGrpSpPr>
          <p:grpSpPr bwMode="auto">
            <a:xfrm>
              <a:off x="2609651" y="4852874"/>
              <a:ext cx="2160755" cy="1003157"/>
              <a:chOff x="2299146" y="4812372"/>
              <a:chExt cx="2159001" cy="100287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01987" y="5024977"/>
                <a:ext cx="2138112" cy="7903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83" name="TextBox 11"/>
              <p:cNvSpPr txBox="1">
                <a:spLocks noChangeArrowheads="1"/>
              </p:cNvSpPr>
              <p:nvPr/>
            </p:nvSpPr>
            <p:spPr bwMode="auto">
              <a:xfrm>
                <a:off x="2299146" y="5236742"/>
                <a:ext cx="2159001" cy="307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400" b="1">
                    <a:solidFill>
                      <a:srgbClr val="000000"/>
                    </a:solidFill>
                  </a:rPr>
                  <a:t>Signing Devices</a:t>
                </a:r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auto">
              <a:xfrm>
                <a:off x="2809550" y="4812314"/>
                <a:ext cx="1357733" cy="391998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>
                    <a:solidFill>
                      <a:srgbClr val="C00000"/>
                    </a:solidFill>
                    <a:cs typeface="Arial" charset="0"/>
                  </a:rPr>
                  <a:t>419 2xx</a:t>
                </a:r>
                <a:endParaRPr lang="en-US" altLang="es-ES_tradnl" sz="160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54" name="Group 19"/>
            <p:cNvGrpSpPr>
              <a:grpSpLocks/>
            </p:cNvGrpSpPr>
            <p:nvPr/>
          </p:nvGrpSpPr>
          <p:grpSpPr bwMode="auto">
            <a:xfrm>
              <a:off x="-500267" y="4982655"/>
              <a:ext cx="3022277" cy="1373171"/>
              <a:chOff x="-669744" y="3192963"/>
              <a:chExt cx="3022277" cy="1029878"/>
            </a:xfrm>
          </p:grpSpPr>
          <p:sp>
            <p:nvSpPr>
              <p:cNvPr id="22580" name="Content Placeholder 2"/>
              <p:cNvSpPr txBox="1">
                <a:spLocks/>
              </p:cNvSpPr>
              <p:nvPr/>
            </p:nvSpPr>
            <p:spPr bwMode="auto">
              <a:xfrm>
                <a:off x="-669744" y="3192963"/>
                <a:ext cx="2289174" cy="1029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85738" indent="-185738"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CC </a:t>
                </a:r>
                <a:r>
                  <a:rPr lang="en-US" altLang="en-US" sz="1200" b="1" dirty="0">
                    <a:solidFill>
                      <a:srgbClr val="000000"/>
                    </a:solidFill>
                  </a:rPr>
                  <a:t>Protection Profiles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QSCD - Smart Cards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HSM used as QSCD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HSM used by TSPs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Remote QSCD</a:t>
                </a:r>
              </a:p>
            </p:txBody>
          </p:sp>
          <p:sp>
            <p:nvSpPr>
              <p:cNvPr id="50" name="Right Brace 49"/>
              <p:cNvSpPr/>
              <p:nvPr/>
            </p:nvSpPr>
            <p:spPr>
              <a:xfrm>
                <a:off x="2149343" y="3217026"/>
                <a:ext cx="203190" cy="710794"/>
              </a:xfrm>
              <a:prstGeom prst="righ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5" name="Group 41"/>
            <p:cNvGrpSpPr>
              <a:grpSpLocks/>
            </p:cNvGrpSpPr>
            <p:nvPr/>
          </p:nvGrpSpPr>
          <p:grpSpPr bwMode="auto">
            <a:xfrm>
              <a:off x="2615363" y="3357833"/>
              <a:ext cx="4364037" cy="1375843"/>
              <a:chOff x="2303436" y="3300898"/>
              <a:chExt cx="4365331" cy="137603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03742" y="3452893"/>
                <a:ext cx="4365125" cy="122412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78" name="TextBox 7"/>
              <p:cNvSpPr txBox="1">
                <a:spLocks noChangeArrowheads="1"/>
              </p:cNvSpPr>
              <p:nvPr/>
            </p:nvSpPr>
            <p:spPr bwMode="auto">
              <a:xfrm>
                <a:off x="2732145" y="3886588"/>
                <a:ext cx="3571796" cy="584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Signature Creation 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600" b="1">
                    <a:solidFill>
                      <a:srgbClr val="000000"/>
                    </a:solidFill>
                  </a:rPr>
                  <a:t>&amp; Validation</a:t>
                </a:r>
              </a:p>
            </p:txBody>
          </p:sp>
          <p:sp>
            <p:nvSpPr>
              <p:cNvPr id="9" name="Oval 34"/>
              <p:cNvSpPr>
                <a:spLocks noChangeArrowheads="1"/>
              </p:cNvSpPr>
              <p:nvPr/>
            </p:nvSpPr>
            <p:spPr bwMode="auto">
              <a:xfrm>
                <a:off x="3783661" y="3300473"/>
                <a:ext cx="1405287" cy="279436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 dirty="0">
                    <a:solidFill>
                      <a:srgbClr val="C00000"/>
                    </a:solidFill>
                    <a:cs typeface="Arial" charset="0"/>
                  </a:rPr>
                  <a:t>x19 1xx</a:t>
                </a:r>
                <a:endParaRPr lang="en-US" altLang="es-ES_tradnl" sz="1600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56" name="Group 45"/>
            <p:cNvGrpSpPr>
              <a:grpSpLocks/>
            </p:cNvGrpSpPr>
            <p:nvPr/>
          </p:nvGrpSpPr>
          <p:grpSpPr bwMode="auto">
            <a:xfrm>
              <a:off x="-850618" y="3490987"/>
              <a:ext cx="9819028" cy="1691038"/>
              <a:chOff x="-1078150" y="2074223"/>
              <a:chExt cx="9819028" cy="1268283"/>
            </a:xfrm>
          </p:grpSpPr>
          <p:grpSp>
            <p:nvGrpSpPr>
              <p:cNvPr id="22571" name="Group 17"/>
              <p:cNvGrpSpPr>
                <a:grpSpLocks/>
              </p:cNvGrpSpPr>
              <p:nvPr/>
            </p:nvGrpSpPr>
            <p:grpSpPr bwMode="auto">
              <a:xfrm>
                <a:off x="-1078150" y="2190727"/>
                <a:ext cx="3396440" cy="1151779"/>
                <a:chOff x="-1078150" y="2190727"/>
                <a:chExt cx="3396440" cy="1151779"/>
              </a:xfrm>
            </p:grpSpPr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-1078150" y="2312625"/>
                  <a:ext cx="2936672" cy="10298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SzPct val="90000"/>
                    <a:buFontTx/>
                    <a:buBlip>
                      <a:blip r:embed="rId3"/>
                    </a:buBlip>
                    <a:defRPr/>
                  </a:pPr>
                  <a:endParaRPr lang="en-US" altLang="en-US" sz="1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marL="185738" indent="-185738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altLang="en-US" sz="1200" b="1" dirty="0" err="1">
                      <a:solidFill>
                        <a:srgbClr val="000000"/>
                      </a:solidFill>
                      <a:latin typeface="Calibri" pitchFamily="34" charset="0"/>
                    </a:rPr>
                    <a:t>AdES</a:t>
                  </a:r>
                  <a:r>
                    <a:rPr lang="en-US" altLang="en-US" sz="1200" b="1" dirty="0">
                      <a:solidFill>
                        <a:srgbClr val="000000"/>
                      </a:solidFill>
                      <a:latin typeface="Calibri" pitchFamily="34" charset="0"/>
                    </a:rPr>
                    <a:t> creation &amp; validation</a:t>
                  </a:r>
                </a:p>
                <a:p>
                  <a:pPr marL="585788" lvl="1" indent="-185738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Calibri" pitchFamily="34" charset="0"/>
                    </a:rPr>
                    <a:t>Part 1: procedures</a:t>
                  </a:r>
                </a:p>
                <a:p>
                  <a:pPr marL="585788" lvl="1" indent="-185738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Calibri" pitchFamily="34" charset="0"/>
                    </a:rPr>
                    <a:t>Part 2: signature validation report</a:t>
                  </a:r>
                </a:p>
                <a:p>
                  <a:pPr marL="585788" lvl="1" indent="-185738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Calibri" pitchFamily="34" charset="0"/>
                    </a:rPr>
                    <a:t>Part 3: extended  signature validation </a:t>
                  </a:r>
                  <a:r>
                    <a:rPr lang="en-US" altLang="en-US" sz="1200" b="1" dirty="0">
                      <a:solidFill>
                        <a:srgbClr val="00B0F0"/>
                      </a:solidFill>
                      <a:latin typeface="Calibri" pitchFamily="34" charset="0"/>
                    </a:rPr>
                    <a:t>(new)</a:t>
                  </a:r>
                </a:p>
              </p:txBody>
            </p:sp>
            <p:sp>
              <p:nvSpPr>
                <p:cNvPr id="51" name="Right Brace 50"/>
                <p:cNvSpPr/>
                <p:nvPr/>
              </p:nvSpPr>
              <p:spPr>
                <a:xfrm>
                  <a:off x="2124624" y="2190727"/>
                  <a:ext cx="193666" cy="766756"/>
                </a:xfrm>
                <a:prstGeom prst="rightBrac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SzPct val="90000"/>
                    <a:buBlip>
                      <a:blip r:embed="rId3"/>
                    </a:buBlip>
                    <a:defRPr sz="2400">
                      <a:solidFill>
                        <a:srgbClr val="404040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2000">
                      <a:solidFill>
                        <a:srgbClr val="404040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  <a:defRPr/>
                  </a:pPr>
                  <a:endParaRPr lang="es-ES_tradnl" altLang="es-ES_tradnl" sz="1800">
                    <a:solidFill>
                      <a:srgbClr val="333366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2572" name="Group 25"/>
              <p:cNvGrpSpPr>
                <a:grpSpLocks/>
              </p:cNvGrpSpPr>
              <p:nvPr/>
            </p:nvGrpSpPr>
            <p:grpSpPr bwMode="auto">
              <a:xfrm>
                <a:off x="6827908" y="2074223"/>
                <a:ext cx="1912970" cy="1062409"/>
                <a:chOff x="6827908" y="2074223"/>
                <a:chExt cx="1912970" cy="1062409"/>
              </a:xfrm>
            </p:grpSpPr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 bwMode="auto">
                <a:xfrm>
                  <a:off x="7037704" y="2106193"/>
                  <a:ext cx="1703308" cy="1029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SzPct val="90000"/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Formats:</a:t>
                  </a:r>
                </a:p>
                <a:p>
                  <a:pPr marL="176213" indent="-176213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XAdES (XML)</a:t>
                  </a:r>
                </a:p>
                <a:p>
                  <a:pPr marL="176213" indent="-176213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CAdES (CMS)</a:t>
                  </a:r>
                </a:p>
                <a:p>
                  <a:pPr marL="176213" indent="-176213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PAdES (PDF)</a:t>
                  </a:r>
                </a:p>
                <a:p>
                  <a:pPr marL="176213" indent="-176213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ASiC (containers)</a:t>
                  </a:r>
                </a:p>
                <a:p>
                  <a:pPr marL="176213" indent="-176213">
                    <a:buSzPct val="90000"/>
                    <a:buBlip>
                      <a:blip r:embed="rId3"/>
                    </a:buBlip>
                    <a:defRPr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  <a:cs typeface="Arial" charset="0"/>
                    </a:rPr>
                    <a:t>JAdES </a:t>
                  </a:r>
                  <a:r>
                    <a:rPr lang="en-US" sz="1200" b="1" dirty="0">
                      <a:solidFill>
                        <a:srgbClr val="00B0F0"/>
                      </a:solidFill>
                      <a:latin typeface="Calibri" pitchFamily="34" charset="0"/>
                      <a:cs typeface="Arial" charset="0"/>
                    </a:rPr>
                    <a:t>(new)</a:t>
                  </a:r>
                </a:p>
              </p:txBody>
            </p:sp>
            <p:sp>
              <p:nvSpPr>
                <p:cNvPr id="52" name="Left Brace 51"/>
                <p:cNvSpPr/>
                <p:nvPr/>
              </p:nvSpPr>
              <p:spPr>
                <a:xfrm>
                  <a:off x="6828164" y="2074047"/>
                  <a:ext cx="146043" cy="883436"/>
                </a:xfrm>
                <a:prstGeom prst="leftBrac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lvl1pPr>
                    <a:spcBef>
                      <a:spcPct val="20000"/>
                    </a:spcBef>
                    <a:buSzPct val="90000"/>
                    <a:buBlip>
                      <a:blip r:embed="rId3"/>
                    </a:buBlip>
                    <a:defRPr sz="2400">
                      <a:solidFill>
                        <a:srgbClr val="404040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2000">
                      <a:solidFill>
                        <a:srgbClr val="404040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120000"/>
                    <a:buFont typeface="Arial" charset="0"/>
                    <a:buChar char="•"/>
                    <a:defRPr sz="1600">
                      <a:solidFill>
                        <a:srgbClr val="404040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  <a:defRPr/>
                  </a:pPr>
                  <a:endParaRPr lang="es-ES_tradnl" altLang="es-ES_tradnl" sz="1800">
                    <a:solidFill>
                      <a:srgbClr val="333366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2557" name="Group 43"/>
            <p:cNvGrpSpPr>
              <a:grpSpLocks/>
            </p:cNvGrpSpPr>
            <p:nvPr/>
          </p:nvGrpSpPr>
          <p:grpSpPr bwMode="auto">
            <a:xfrm>
              <a:off x="4808393" y="4883038"/>
              <a:ext cx="2154237" cy="974555"/>
              <a:chOff x="4561485" y="4861628"/>
              <a:chExt cx="2154404" cy="97578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60995" y="5045949"/>
                <a:ext cx="2154303" cy="7915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s-ES_tradnl" sz="16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569" name="TextBox 12"/>
              <p:cNvSpPr txBox="1">
                <a:spLocks noChangeArrowheads="1"/>
              </p:cNvSpPr>
              <p:nvPr/>
            </p:nvSpPr>
            <p:spPr bwMode="auto">
              <a:xfrm>
                <a:off x="4677044" y="5276996"/>
                <a:ext cx="1990713" cy="27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200" b="1">
                    <a:solidFill>
                      <a:srgbClr val="000000"/>
                    </a:solidFill>
                  </a:rPr>
                  <a:t>Cryptographic  suites</a:t>
                </a:r>
              </a:p>
            </p:txBody>
          </p:sp>
          <p:sp>
            <p:nvSpPr>
              <p:cNvPr id="17" name="Oval 36"/>
              <p:cNvSpPr>
                <a:spLocks noChangeArrowheads="1"/>
              </p:cNvSpPr>
              <p:nvPr/>
            </p:nvSpPr>
            <p:spPr bwMode="auto">
              <a:xfrm>
                <a:off x="4959470" y="4861568"/>
                <a:ext cx="1223999" cy="332204"/>
              </a:xfrm>
              <a:prstGeom prst="ellipse">
                <a:avLst/>
              </a:prstGeom>
              <a:solidFill>
                <a:srgbClr val="F2F2F2"/>
              </a:solidFill>
              <a:ln w="9525">
                <a:solidFill>
                  <a:srgbClr val="D9D9D9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fr-BE" altLang="es-ES_tradnl" sz="1600">
                    <a:solidFill>
                      <a:srgbClr val="C00000"/>
                    </a:solidFill>
                    <a:cs typeface="Arial" charset="0"/>
                  </a:rPr>
                  <a:t>119 3xx</a:t>
                </a:r>
                <a:endParaRPr lang="en-US" altLang="es-ES_tradnl" sz="1600">
                  <a:solidFill>
                    <a:srgbClr val="C00000"/>
                  </a:solidFill>
                  <a:cs typeface="Arial" charset="0"/>
                </a:endParaRPr>
              </a:p>
            </p:txBody>
          </p:sp>
        </p:grpSp>
        <p:grpSp>
          <p:nvGrpSpPr>
            <p:cNvPr id="22558" name="Group 23"/>
            <p:cNvGrpSpPr>
              <a:grpSpLocks/>
            </p:cNvGrpSpPr>
            <p:nvPr/>
          </p:nvGrpSpPr>
          <p:grpSpPr bwMode="auto">
            <a:xfrm>
              <a:off x="7119194" y="4769182"/>
              <a:ext cx="3035431" cy="1266285"/>
              <a:chOff x="6877147" y="3032859"/>
              <a:chExt cx="3035431" cy="949714"/>
            </a:xfrm>
          </p:grpSpPr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7035423" y="3032859"/>
                <a:ext cx="2877155" cy="949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endParaRPr lang="en-US" altLang="fr-FR" sz="1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185738" indent="-185738">
                  <a:spcBef>
                    <a:spcPct val="0"/>
                  </a:spcBef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Signature suites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     - Hash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     - Asymmetric crypto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     - Key generation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     - Lifetime</a:t>
                </a:r>
              </a:p>
              <a:p>
                <a:pPr marL="185738" indent="-185738"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Schema for algorithm catalogues </a:t>
                </a:r>
                <a:r>
                  <a:rPr lang="en-US" sz="1200" b="1" dirty="0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(new)</a:t>
                </a:r>
              </a:p>
              <a:p>
                <a:pPr marL="185738" indent="-185738">
                  <a:defRPr/>
                </a:pPr>
                <a:endParaRPr lang="en-US" altLang="fr-FR" sz="12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fr-FR" sz="1200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Left Brace 52"/>
              <p:cNvSpPr/>
              <p:nvPr/>
            </p:nvSpPr>
            <p:spPr>
              <a:xfrm>
                <a:off x="6877147" y="3095586"/>
                <a:ext cx="106357" cy="752467"/>
              </a:xfrm>
              <a:prstGeom prst="lef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59" name="Group 21"/>
            <p:cNvGrpSpPr>
              <a:grpSpLocks/>
            </p:cNvGrpSpPr>
            <p:nvPr/>
          </p:nvGrpSpPr>
          <p:grpSpPr bwMode="auto">
            <a:xfrm>
              <a:off x="7119096" y="5986278"/>
              <a:ext cx="2089149" cy="1038213"/>
              <a:chOff x="6877050" y="3945682"/>
              <a:chExt cx="2089149" cy="778660"/>
            </a:xfrm>
          </p:grpSpPr>
          <p:sp>
            <p:nvSpPr>
              <p:cNvPr id="54" name="Content Placeholder 2"/>
              <p:cNvSpPr txBox="1">
                <a:spLocks/>
              </p:cNvSpPr>
              <p:nvPr/>
            </p:nvSpPr>
            <p:spPr bwMode="auto">
              <a:xfrm>
                <a:off x="7050178" y="3945682"/>
                <a:ext cx="1916021" cy="778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endParaRPr lang="en-US" altLang="fr-FR" sz="1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185738" indent="-185738"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Standards framework</a:t>
                </a:r>
              </a:p>
              <a:p>
                <a:pPr marL="185738" indent="-185738"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Common definitions</a:t>
                </a:r>
              </a:p>
              <a:p>
                <a:pPr marL="185738" indent="-185738">
                  <a:defRPr/>
                </a:pPr>
                <a:r>
                  <a:rPr lang="en-US" altLang="fr-FR" sz="1200" b="1" dirty="0">
                    <a:solidFill>
                      <a:srgbClr val="000000"/>
                    </a:solidFill>
                    <a:cs typeface="Arial" charset="0"/>
                  </a:rPr>
                  <a:t>Guides</a:t>
                </a:r>
              </a:p>
            </p:txBody>
          </p:sp>
          <p:sp>
            <p:nvSpPr>
              <p:cNvPr id="55" name="Left Brace 54"/>
              <p:cNvSpPr/>
              <p:nvPr/>
            </p:nvSpPr>
            <p:spPr>
              <a:xfrm>
                <a:off x="6877148" y="4080221"/>
                <a:ext cx="146043" cy="448861"/>
              </a:xfrm>
              <a:prstGeom prst="lef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2560" name="Group 29"/>
            <p:cNvGrpSpPr>
              <a:grpSpLocks/>
            </p:cNvGrpSpPr>
            <p:nvPr/>
          </p:nvGrpSpPr>
          <p:grpSpPr bwMode="auto">
            <a:xfrm>
              <a:off x="7050935" y="1582902"/>
              <a:ext cx="3407840" cy="809623"/>
              <a:chOff x="6808888" y="643150"/>
              <a:chExt cx="3407840" cy="607219"/>
            </a:xfrm>
          </p:grpSpPr>
          <p:sp>
            <p:nvSpPr>
              <p:cNvPr id="22562" name="Content Placeholder 2"/>
              <p:cNvSpPr txBox="1">
                <a:spLocks/>
              </p:cNvSpPr>
              <p:nvPr/>
            </p:nvSpPr>
            <p:spPr bwMode="auto">
              <a:xfrm>
                <a:off x="7075067" y="643150"/>
                <a:ext cx="3141661" cy="607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1600">
                    <a:solidFill>
                      <a:srgbClr val="40404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endParaRPr lang="en-US" altLang="en-US" sz="100" b="1" dirty="0">
                  <a:solidFill>
                    <a:srgbClr val="00000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Trusted list</a:t>
                </a:r>
              </a:p>
              <a:p>
                <a:pPr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Using &amp; interpreting trusted list </a:t>
                </a:r>
                <a:r>
                  <a:rPr lang="en-US" sz="1200" b="1" dirty="0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(new)</a:t>
                </a:r>
              </a:p>
              <a:p>
                <a:pPr>
                  <a:buFontTx/>
                  <a:buNone/>
                </a:pPr>
                <a:r>
                  <a:rPr lang="en-US" altLang="en-US" sz="1200" b="1" dirty="0">
                    <a:solidFill>
                      <a:srgbClr val="000000"/>
                    </a:solidFill>
                  </a:rPr>
                  <a:t>Validation policy using trusted list </a:t>
                </a:r>
                <a:r>
                  <a:rPr lang="en-US" sz="1400" b="1" dirty="0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(new)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eft Brace 55"/>
              <p:cNvSpPr/>
              <p:nvPr/>
            </p:nvSpPr>
            <p:spPr>
              <a:xfrm>
                <a:off x="6808888" y="719125"/>
                <a:ext cx="136519" cy="464340"/>
              </a:xfrm>
              <a:prstGeom prst="lef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" name="Oval 34"/>
            <p:cNvSpPr>
              <a:spLocks noChangeArrowheads="1"/>
            </p:cNvSpPr>
            <p:nvPr/>
          </p:nvSpPr>
          <p:spPr bwMode="auto">
            <a:xfrm>
              <a:off x="4122135" y="5979928"/>
              <a:ext cx="1406459" cy="279397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>
                  <a:solidFill>
                    <a:srgbClr val="C00000"/>
                  </a:solidFill>
                  <a:cs typeface="Arial" charset="0"/>
                </a:rPr>
                <a:t>119 0xx</a:t>
              </a:r>
              <a:endParaRPr lang="en-US" altLang="es-ES_tradnl" sz="1600">
                <a:solidFill>
                  <a:srgbClr val="C00000"/>
                </a:solidFill>
                <a:cs typeface="Arial" charset="0"/>
              </a:endParaRPr>
            </a:p>
          </p:txBody>
        </p:sp>
      </p:grpSp>
      <p:pic>
        <p:nvPicPr>
          <p:cNvPr id="22533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04" y="196848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79" y="2166922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88" y="121735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0" y="362404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11" y="331815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11" y="349595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74" y="369280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79" y="3875426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65" y="440846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0" y="4785812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724" y="560415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274" y="5847037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70" y="609468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49" y="5164316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26" y="257982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37" y="3840866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73" y="4995282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0">
            <a:extLst>
              <a:ext uri="{FF2B5EF4-FFF2-40B4-BE49-F238E27FC236}">
                <a16:creationId xmlns:a16="http://schemas.microsoft.com/office/drawing/2014/main" id="{1A7A7EA9-8E50-4065-B9FE-EB5C74BD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75" y="235800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0">
            <a:extLst>
              <a:ext uri="{FF2B5EF4-FFF2-40B4-BE49-F238E27FC236}">
                <a16:creationId xmlns:a16="http://schemas.microsoft.com/office/drawing/2014/main" id="{63B9DACC-BD42-4907-9170-CBC0842C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82" y="235117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B4FBFC9-AFF8-473F-AD1B-2BDEA055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99" y="535105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0">
            <a:extLst>
              <a:ext uri="{FF2B5EF4-FFF2-40B4-BE49-F238E27FC236}">
                <a16:creationId xmlns:a16="http://schemas.microsoft.com/office/drawing/2014/main" id="{EBC96FBA-523F-45AF-8504-32FC67CB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69" y="2533235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495703-5BBC-433B-A472-9CDB2ABA892F}"/>
              </a:ext>
            </a:extLst>
          </p:cNvPr>
          <p:cNvSpPr txBox="1"/>
          <p:nvPr/>
        </p:nvSpPr>
        <p:spPr>
          <a:xfrm>
            <a:off x="2732565" y="230014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6BC2F7A-EF5F-4E48-9E59-1E71DA01F7BE}"/>
              </a:ext>
            </a:extLst>
          </p:cNvPr>
          <p:cNvSpPr txBox="1"/>
          <p:nvPr/>
        </p:nvSpPr>
        <p:spPr>
          <a:xfrm>
            <a:off x="2290520" y="1908451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D097A6A-FC2B-4F4D-AACB-31C5C4A26323}"/>
              </a:ext>
            </a:extLst>
          </p:cNvPr>
          <p:cNvSpPr txBox="1"/>
          <p:nvPr/>
        </p:nvSpPr>
        <p:spPr>
          <a:xfrm>
            <a:off x="9665869" y="3422345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20D063-1A31-41C1-886B-7322626E3C8B}"/>
              </a:ext>
            </a:extLst>
          </p:cNvPr>
          <p:cNvSpPr txBox="1"/>
          <p:nvPr/>
        </p:nvSpPr>
        <p:spPr>
          <a:xfrm>
            <a:off x="9714859" y="323971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8412BC-A48E-4300-B86F-0416647059E2}"/>
              </a:ext>
            </a:extLst>
          </p:cNvPr>
          <p:cNvGrpSpPr/>
          <p:nvPr/>
        </p:nvGrpSpPr>
        <p:grpSpPr>
          <a:xfrm>
            <a:off x="527451" y="5764012"/>
            <a:ext cx="2783460" cy="1015663"/>
            <a:chOff x="1415724" y="5764012"/>
            <a:chExt cx="2783460" cy="10156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5918E9-BC61-489C-BCA8-2FF311A54088}"/>
                </a:ext>
              </a:extLst>
            </p:cNvPr>
            <p:cNvSpPr txBox="1"/>
            <p:nvPr/>
          </p:nvSpPr>
          <p:spPr>
            <a:xfrm>
              <a:off x="2045838" y="5764012"/>
              <a:ext cx="21533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2"/>
                  </a:solidFill>
                </a:rPr>
                <a:t>Completed</a:t>
              </a:r>
            </a:p>
            <a:p>
              <a:r>
                <a:rPr lang="en-GB" sz="2000" dirty="0">
                  <a:solidFill>
                    <a:schemeClr val="tx2"/>
                  </a:solidFill>
                </a:rPr>
                <a:t>Update in progress</a:t>
              </a:r>
            </a:p>
            <a:p>
              <a:r>
                <a:rPr lang="en-GB" sz="2000" dirty="0">
                  <a:solidFill>
                    <a:schemeClr val="tx2"/>
                  </a:solidFill>
                </a:rPr>
                <a:t>New</a:t>
              </a:r>
            </a:p>
          </p:txBody>
        </p:sp>
        <p:pic>
          <p:nvPicPr>
            <p:cNvPr id="82" name="Picture 60">
              <a:extLst>
                <a:ext uri="{FF2B5EF4-FFF2-40B4-BE49-F238E27FC236}">
                  <a16:creationId xmlns:a16="http://schemas.microsoft.com/office/drawing/2014/main" id="{4844E916-3F21-4DAF-AB07-266C7B20C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881" y="5879582"/>
              <a:ext cx="2000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F05271-4B81-4D50-A285-46BBB981CEFD}"/>
                </a:ext>
              </a:extLst>
            </p:cNvPr>
            <p:cNvSpPr txBox="1"/>
            <p:nvPr/>
          </p:nvSpPr>
          <p:spPr>
            <a:xfrm>
              <a:off x="1465137" y="61105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</a:rPr>
                <a:t>*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94F8DC-DE56-4278-9C30-A5976353E8A0}"/>
                </a:ext>
              </a:extLst>
            </p:cNvPr>
            <p:cNvSpPr txBox="1"/>
            <p:nvPr/>
          </p:nvSpPr>
          <p:spPr>
            <a:xfrm>
              <a:off x="1415724" y="6402951"/>
              <a:ext cx="6773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(new)</a:t>
              </a:r>
              <a:endParaRPr lang="en-GB" sz="16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6CC54A9-3B3D-41EC-AE53-C454828F7CDC}"/>
              </a:ext>
            </a:extLst>
          </p:cNvPr>
          <p:cNvSpPr txBox="1"/>
          <p:nvPr/>
        </p:nvSpPr>
        <p:spPr>
          <a:xfrm>
            <a:off x="3305666" y="3778928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D48F566-F933-443B-B667-AF53D0052C35}"/>
              </a:ext>
            </a:extLst>
          </p:cNvPr>
          <p:cNvSpPr txBox="1"/>
          <p:nvPr/>
        </p:nvSpPr>
        <p:spPr>
          <a:xfrm>
            <a:off x="2844529" y="2503772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659D33C-8E13-41FD-9570-CAF778BBF9B4}"/>
              </a:ext>
            </a:extLst>
          </p:cNvPr>
          <p:cNvSpPr txBox="1"/>
          <p:nvPr/>
        </p:nvSpPr>
        <p:spPr>
          <a:xfrm>
            <a:off x="2328186" y="359120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F696E7-5883-437D-8720-15675CD84C72}"/>
              </a:ext>
            </a:extLst>
          </p:cNvPr>
          <p:cNvSpPr txBox="1"/>
          <p:nvPr/>
        </p:nvSpPr>
        <p:spPr>
          <a:xfrm>
            <a:off x="1990806" y="2871195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D5F8703-0DC2-416B-BEBE-DCDA77C4B097}"/>
              </a:ext>
            </a:extLst>
          </p:cNvPr>
          <p:cNvSpPr txBox="1"/>
          <p:nvPr/>
        </p:nvSpPr>
        <p:spPr>
          <a:xfrm>
            <a:off x="10614107" y="2342502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  <p:pic>
        <p:nvPicPr>
          <p:cNvPr id="97" name="Picture 60">
            <a:extLst>
              <a:ext uri="{FF2B5EF4-FFF2-40B4-BE49-F238E27FC236}">
                <a16:creationId xmlns:a16="http://schemas.microsoft.com/office/drawing/2014/main" id="{E45EE3E1-550C-4CB1-826C-0948881E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68" y="295884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642161FB-9CF0-47BC-BAD5-C3E45CCE8AF9}"/>
              </a:ext>
            </a:extLst>
          </p:cNvPr>
          <p:cNvSpPr txBox="1"/>
          <p:nvPr/>
        </p:nvSpPr>
        <p:spPr>
          <a:xfrm>
            <a:off x="10233549" y="5591556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92723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4952-2A2A-4C93-8D19-A3B709A5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 Proofing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CE3C-BA16-43AE-B9A7-D23F99AB79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59405"/>
            <a:ext cx="11225625" cy="4680000"/>
          </a:xfrm>
        </p:spPr>
        <p:txBody>
          <a:bodyPr/>
          <a:lstStyle/>
          <a:p>
            <a:r>
              <a:rPr lang="en-GB" dirty="0"/>
              <a:t>TR 119 460: Survey of technologies and regulatory requirements for identity proofing for trust service subjects.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dirty="0"/>
              <a:t>   https://www.etsi.org/standards-search#search=TR119460</a:t>
            </a:r>
          </a:p>
          <a:p>
            <a:r>
              <a:rPr lang="en-GB" dirty="0"/>
              <a:t>Draft TS 119 461: Policy and security requirements for trust service components providing identity proofing of trust service subjects</a:t>
            </a:r>
          </a:p>
          <a:p>
            <a:pPr lvl="1"/>
            <a:r>
              <a:rPr lang="en-GB" dirty="0"/>
              <a:t>Applicable to </a:t>
            </a:r>
          </a:p>
          <a:p>
            <a:pPr lvl="2"/>
            <a:r>
              <a:rPr lang="en-GB" dirty="0"/>
              <a:t>natural and legal persons (i.e. physical people and organisations)</a:t>
            </a:r>
          </a:p>
          <a:p>
            <a:pPr lvl="2"/>
            <a:r>
              <a:rPr lang="en-GB" dirty="0"/>
              <a:t>local and remote registration</a:t>
            </a:r>
          </a:p>
          <a:p>
            <a:pPr lvl="2"/>
            <a:r>
              <a:rPr lang="en-GB" dirty="0"/>
              <a:t>range of EU trust services: certificate authorities, registered email ….</a:t>
            </a:r>
            <a:br>
              <a:rPr lang="en-GB" dirty="0"/>
            </a:br>
            <a:r>
              <a:rPr lang="en-GB" dirty="0"/>
              <a:t>also potentially: electronic IDs, “know your customer”</a:t>
            </a:r>
          </a:p>
          <a:p>
            <a:pPr marL="0" lvl="1" indent="0">
              <a:buNone/>
            </a:pPr>
            <a:r>
              <a:rPr lang="en-GB" dirty="0"/>
              <a:t>Public review completed: 22 organisations responded</a:t>
            </a:r>
          </a:p>
          <a:p>
            <a:pPr marL="0" lvl="1" indent="0">
              <a:buNone/>
            </a:pPr>
            <a:r>
              <a:rPr lang="en-GB" dirty="0">
                <a:highlight>
                  <a:srgbClr val="FFFF00"/>
                </a:highlight>
              </a:rPr>
              <a:t>Published : July 2021: https://www.etsi.org/standards-search#search=TS119461</a:t>
            </a:r>
          </a:p>
        </p:txBody>
      </p:sp>
    </p:spTree>
    <p:extLst>
      <p:ext uri="{BB962C8B-B14F-4D97-AF65-F5344CB8AC3E}">
        <p14:creationId xmlns:p14="http://schemas.microsoft.com/office/powerpoint/2010/main" val="357161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752A-A679-4D91-9431-AD49E7A0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 319 401 / 411-1 / 411-2 Policy Requirements updates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8C9406-DB65-4B9C-91CE-0A735E9F29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140812"/>
            <a:ext cx="11225625" cy="468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Multiple detailed changes to clarify requirements including: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Trust service components (subcontracted components e.g. RA, server signing ….)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Alignment with Short term certificates,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Opening RFC 5280 size limits (64 Character) in EN 319 412-x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Re-wording existing requirements, clarifying terminology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Alignment of  411-1 requirements with 411-2,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    some general requirements moved from 411-2 to 411-1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Use of EU Trusted List by relying parties for qualified certificates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4766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anose="020B0604030504040204" pitchFamily="34" charset="0"/>
              </a:rPr>
              <a:t>EN 319 401: 14 Changes, EN 319 411-1:  25 Changes, EN 319 411-2: 4 Changes</a:t>
            </a:r>
          </a:p>
          <a:p>
            <a:r>
              <a:rPr lang="en-GB" dirty="0">
                <a:highlight>
                  <a:srgbClr val="FFFF00"/>
                </a:highlight>
              </a:rPr>
              <a:t>ENs Approved: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highlight>
                  <a:srgbClr val="FFFF00"/>
                </a:highlight>
                <a:hlinkClick r:id="rId2"/>
              </a:rPr>
              <a:t>https://www.etsi.org/standards-search#search=EN319401</a:t>
            </a:r>
            <a:endParaRPr lang="en-GB" sz="2000" dirty="0">
              <a:highlight>
                <a:srgbClr val="FFFF00"/>
              </a:highlight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highlight>
                  <a:srgbClr val="FFFF00"/>
                </a:highlight>
                <a:hlinkClick r:id="rId3"/>
              </a:rPr>
              <a:t>https://www.etsi.org/standards-search#search=EN319411-1</a:t>
            </a:r>
            <a:endParaRPr lang="en-GB" sz="2000" dirty="0">
              <a:highlight>
                <a:srgbClr val="FFFF00"/>
              </a:highlight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highlight>
                  <a:srgbClr val="FFFF00"/>
                </a:highlight>
                <a:hlinkClick r:id="rId4"/>
              </a:rPr>
              <a:t>https://www.etsi.org/standards-search#search=EN319411-2</a:t>
            </a:r>
            <a:endParaRPr lang="en-GB" sz="2000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166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EF3B-585B-44A9-B3DD-B0CF6001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option for alignment with CAB Forum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33C39-2F1C-4897-B9C6-1F73A1AEB7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24903"/>
            <a:ext cx="11225625" cy="4680000"/>
          </a:xfrm>
        </p:spPr>
        <p:txBody>
          <a:bodyPr/>
          <a:lstStyle/>
          <a:p>
            <a:r>
              <a:rPr lang="en-GB" dirty="0"/>
              <a:t>Alternative policy for qualified website authentication certificates in EN 319 411-2 :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GB" dirty="0"/>
              <a:t>EN 319 411-1 PTC requirements based on CAB Forum Baseline +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GB" dirty="0"/>
              <a:t>EN 319 411-1 NCP general requirements including requirements for validation of identity +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GB" dirty="0"/>
              <a:t>EN 319 411-2 requirements for qualified certificates</a:t>
            </a:r>
          </a:p>
          <a:p>
            <a:r>
              <a:rPr lang="en-GB" dirty="0"/>
              <a:t>Alternative certificate profile for website certificates  in EN 319 412-4: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GB" dirty="0"/>
              <a:t>Certificate profile requirements specified in the CAB Forum Baseline section 7.1 +</a:t>
            </a:r>
          </a:p>
          <a:p>
            <a:pPr marL="702900" lvl="1" indent="-342900">
              <a:buFont typeface="Wingdings" panose="05000000000000000000" pitchFamily="2" charset="2"/>
              <a:buChar char="§"/>
            </a:pPr>
            <a:r>
              <a:rPr lang="en-GB" dirty="0"/>
              <a:t>Certificate profile requirements specified in:</a:t>
            </a:r>
          </a:p>
          <a:p>
            <a:pPr marL="1062900" lvl="2" indent="-342900">
              <a:buFont typeface="Wingdings" panose="05000000000000000000" pitchFamily="2" charset="2"/>
              <a:buChar char="§"/>
            </a:pPr>
            <a:r>
              <a:rPr lang="en-GB" dirty="0"/>
              <a:t>EN 319 412-2: for natural persons</a:t>
            </a:r>
          </a:p>
          <a:p>
            <a:pPr marL="1062900" lvl="2" indent="-342900">
              <a:buFont typeface="Wingdings" panose="05000000000000000000" pitchFamily="2" charset="2"/>
              <a:buChar char="§"/>
            </a:pPr>
            <a:r>
              <a:rPr lang="en-GB" dirty="0"/>
              <a:t>EN 319 412-3: for legal persons</a:t>
            </a:r>
          </a:p>
          <a:p>
            <a:r>
              <a:rPr lang="en-GB" dirty="0"/>
              <a:t>Existing EV based policy and profile still supported</a:t>
            </a:r>
          </a:p>
          <a:p>
            <a:pPr marL="1062900" lvl="2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702900" lvl="1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23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867B-0213-4A81-B13C-46A38AA4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Further updates EN 319 401/ 411-1 / 412-x / 421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C734-8E59-4F61-A1CB-4FA40B5B07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Clarification on Identifiers for natural persons </a:t>
            </a:r>
          </a:p>
          <a:p>
            <a:pPr marL="342900" indent="-342900">
              <a:buFontTx/>
              <a:buChar char="-"/>
            </a:pPr>
            <a:r>
              <a:rPr lang="en-GB" u="sng" dirty="0"/>
              <a:t>Identifier for governmental organisations (CABF suggestions welcome)</a:t>
            </a:r>
          </a:p>
          <a:p>
            <a:pPr marL="342900" indent="-342900">
              <a:buFontTx/>
              <a:buChar char="-"/>
            </a:pPr>
            <a:r>
              <a:rPr lang="en-GB" dirty="0"/>
              <a:t>EN 411-1 alignment with TS 119 461 and other detailed changes</a:t>
            </a:r>
          </a:p>
          <a:p>
            <a:pPr marL="342900" indent="-342900">
              <a:buFontTx/>
              <a:buChar char="-"/>
            </a:pPr>
            <a:r>
              <a:rPr lang="en-GB" dirty="0"/>
              <a:t>Alignment with new version of ISO 27002 (Information Security Controls)</a:t>
            </a:r>
          </a:p>
          <a:p>
            <a:pPr marL="342900" indent="-342900">
              <a:buFontTx/>
              <a:buChar char="-"/>
            </a:pPr>
            <a:r>
              <a:rPr lang="en-GB" dirty="0"/>
              <a:t>Detailed clarifications on Time-stamping policy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40AB8-6615-4F4B-8C56-548E6C175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EN 319 403-</a:t>
            </a:r>
            <a:r>
              <a:rPr lang="en-GB" altLang="en-US" b="1" dirty="0"/>
              <a:t>1</a:t>
            </a:r>
            <a:r>
              <a:rPr lang="en-GB" altLang="en-US" dirty="0"/>
              <a:t> (previously EN 319 403) Audit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225625" cy="3922405"/>
          </a:xfrm>
        </p:spPr>
        <p:txBody>
          <a:bodyPr/>
          <a:lstStyle/>
          <a:p>
            <a:r>
              <a:rPr lang="en-GB" altLang="en-US" dirty="0"/>
              <a:t>Main new features EN 319 403 -1 (2020-06):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Audit of component services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Clarification regarding handling of TSP requiring corrective actions</a:t>
            </a:r>
          </a:p>
          <a:p>
            <a:pPr marL="702900" lvl="1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Audit report issued identifying corrective actions required.</a:t>
            </a:r>
          </a:p>
          <a:p>
            <a:pPr marL="702900" lvl="1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Minor non-conformities to be corrected in 3 to 6 months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New Annex on determining audit time (specifics removed)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dirty="0"/>
              <a:t>Other minor changes</a:t>
            </a:r>
          </a:p>
        </p:txBody>
      </p:sp>
    </p:spTree>
    <p:extLst>
      <p:ext uri="{BB962C8B-B14F-4D97-AF65-F5344CB8AC3E}">
        <p14:creationId xmlns:p14="http://schemas.microsoft.com/office/powerpoint/2010/main" val="189609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Supplements to EN 319 403 TSP Audit </a:t>
            </a:r>
            <a:br>
              <a:rPr lang="en-GB" altLang="en-US" dirty="0"/>
            </a:br>
            <a:r>
              <a:rPr lang="en-GB" altLang="en-US" dirty="0"/>
              <a:t>Requirements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altLang="en-US" sz="2800" dirty="0"/>
              <a:t>TS 119 403-</a:t>
            </a:r>
            <a:r>
              <a:rPr lang="en-GB" altLang="en-US" sz="2800" b="1" dirty="0"/>
              <a:t>2</a:t>
            </a:r>
            <a:r>
              <a:rPr lang="en-GB" altLang="en-US" sz="2800" dirty="0"/>
              <a:t> V1.2.4 (2020-11): </a:t>
            </a:r>
            <a:r>
              <a:rPr lang="en-US" altLang="en-US" sz="2800" dirty="0"/>
              <a:t>Part 2: Additional requirements for Conformity Assessment Bodies auditing Trust Service Providers that issue Publicly-Trusted Certificates  </a:t>
            </a:r>
            <a:r>
              <a:rPr lang="en-GB" altLang="ja-JP" sz="2800" dirty="0"/>
              <a:t>(as in CA/Browser  Forum) </a:t>
            </a:r>
          </a:p>
          <a:p>
            <a:pPr lvl="2"/>
            <a:r>
              <a:rPr lang="en-GB" altLang="en-US" dirty="0"/>
              <a:t>Minor updates agreed as presented in Autumn Last year. </a:t>
            </a:r>
          </a:p>
          <a:p>
            <a:pPr lvl="1"/>
            <a:r>
              <a:rPr lang="en-GB" altLang="en-US" sz="2800" dirty="0"/>
              <a:t>TS 119 403-</a:t>
            </a:r>
            <a:r>
              <a:rPr lang="en-GB" altLang="en-US" sz="2800" b="1" dirty="0"/>
              <a:t>3</a:t>
            </a:r>
            <a:r>
              <a:rPr lang="en-GB" altLang="en-US" sz="2800" dirty="0"/>
              <a:t> (2019-03): </a:t>
            </a:r>
            <a:r>
              <a:rPr lang="en-US" altLang="en-US" sz="2800" dirty="0"/>
              <a:t>Electronic Signatures and Infrastructures (ESI); Trust Service Provider Conformity Assessment; Part 3: Additional requirements for conformity assessment bodies assessing EU qualified trust service providers</a:t>
            </a:r>
            <a:endParaRPr lang="en-GB" altLang="en-US" sz="2800" dirty="0"/>
          </a:p>
          <a:p>
            <a:pPr marL="0" lvl="1" indent="0">
              <a:buNone/>
            </a:pP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45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4BB9-C1C9-4CAE-AAC1-BF7DAF99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alignment of ETSI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D811-7CB5-45C0-8F8D-9081114FD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187" y="1059695"/>
            <a:ext cx="11225625" cy="490234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ETSI standards adopt standards that have been internationally supported wherever possible, this includes alignment of ETSI standards for website authentication certificates with CAB Forum guidelines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2019 Study into PKI based trust services around the world and how to best achieve mutual recognition: TR 103 684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Establish collaboration with:</a:t>
            </a:r>
          </a:p>
          <a:p>
            <a:pPr marL="7029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Safe Identity, </a:t>
            </a:r>
          </a:p>
          <a:p>
            <a:pPr marL="7029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Asia PKI, </a:t>
            </a:r>
          </a:p>
          <a:p>
            <a:pPr marL="7029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Japan Network Security Association,</a:t>
            </a:r>
          </a:p>
          <a:p>
            <a:pPr marL="7029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1800" dirty="0"/>
              <a:t>Arab ICT Organisation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Contributed to ISO DIS 27099 on PKI Practices and policy framework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Monitoring UNCITRAL “Draft Provisions on the Use and Cross-border Recognition of Identity Management and Trust Services” </a:t>
            </a:r>
            <a:r>
              <a:rPr lang="en-GB" dirty="0">
                <a:highlight>
                  <a:srgbClr val="FFFF00"/>
                </a:highlight>
              </a:rPr>
              <a:t>finalized in November 2021?</a:t>
            </a:r>
          </a:p>
        </p:txBody>
      </p:sp>
    </p:spTree>
    <p:extLst>
      <p:ext uri="{BB962C8B-B14F-4D97-AF65-F5344CB8AC3E}">
        <p14:creationId xmlns:p14="http://schemas.microsoft.com/office/powerpoint/2010/main" val="2225501336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Corporate Presentation Template V9 - Full Template.potx" id="{42855A37-32DD-4945-9F97-7FA350214550}" vid="{D10ECC08-61AA-4036-8998-2834E18A65AC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E612840BD924296FB804A9C92D5B8" ma:contentTypeVersion="2" ma:contentTypeDescription="Create a new document." ma:contentTypeScope="" ma:versionID="751c7fa81e89e71dc24271082e3df3c9">
  <xsd:schema xmlns:xsd="http://www.w3.org/2001/XMLSchema" xmlns:xs="http://www.w3.org/2001/XMLSchema" xmlns:p="http://schemas.microsoft.com/office/2006/metadata/properties" xmlns:ns2="5e315013-c7c5-490c-b4a2-3081cb9cb053" targetNamespace="http://schemas.microsoft.com/office/2006/metadata/properties" ma:root="true" ma:fieldsID="781cef4e871314d6e6fc4ea4d67c25fa" ns2:_="">
    <xsd:import namespace="5e315013-c7c5-490c-b4a2-3081cb9cb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15013-c7c5-490c-b4a2-3081cb9cb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55DB4-07F1-468C-BD78-BFE9EC00BE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9E0174-F26F-4C16-A6D0-20E74BC73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15013-c7c5-490c-b4a2-3081cb9cb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632B-A622-4C84-868D-EAD89D018D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Corporate Presentation Template V9 - Full Template</Template>
  <TotalTime>0</TotalTime>
  <Words>1144</Words>
  <Application>Microsoft Office PowerPoint</Application>
  <PresentationFormat>Breitbild</PresentationFormat>
  <Paragraphs>170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ETSI Corporate 2018</vt:lpstr>
      <vt:lpstr>Update on ETSI ESI standardisation related to Publicly Trusted Certificates</vt:lpstr>
      <vt:lpstr>ETSI &amp; CEN Standards supporting eIDAS – the overall picture</vt:lpstr>
      <vt:lpstr>Identity Proofing</vt:lpstr>
      <vt:lpstr>EN 319 401 / 411-1 / 411-2 Policy Requirements updates</vt:lpstr>
      <vt:lpstr>Alternative option for alignment with CAB Forum Baseline</vt:lpstr>
      <vt:lpstr>Further updates EN 319 401/ 411-1 / 412-x / 421</vt:lpstr>
      <vt:lpstr>EN 319 403-1 (previously EN 319 403) Audit</vt:lpstr>
      <vt:lpstr>Supplements to EN 319 403 TSP Audit  Requirements</vt:lpstr>
      <vt:lpstr>International alignment of ETSI standards</vt:lpstr>
      <vt:lpstr>eIDAS 2 – Framework European Digital Identity</vt:lpstr>
      <vt:lpstr>ETSI Possible Standards for eIDAS 2.0</vt:lpstr>
      <vt:lpstr>Further information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Arno Fiedler</dc:creator>
  <cp:keywords>eIDAS, qualified, PTC</cp:keywords>
  <cp:lastModifiedBy>Arno Fiedler</cp:lastModifiedBy>
  <cp:revision>140</cp:revision>
  <dcterms:created xsi:type="dcterms:W3CDTF">2018-05-25T12:48:31Z</dcterms:created>
  <dcterms:modified xsi:type="dcterms:W3CDTF">2021-10-27T09:32:40Z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0x010100433E612840BD924296FB804A9C92D5B8</vt:lpwstr>
  </property>
</Properties>
</file>